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71" r:id="rId5"/>
    <p:sldId id="272" r:id="rId6"/>
    <p:sldId id="273" r:id="rId7"/>
    <p:sldId id="274" r:id="rId8"/>
    <p:sldId id="275" r:id="rId9"/>
    <p:sldId id="270" r:id="rId10"/>
    <p:sldId id="276" r:id="rId11"/>
    <p:sldId id="277" r:id="rId12"/>
    <p:sldId id="265" r:id="rId13"/>
    <p:sldId id="266" r:id="rId14"/>
    <p:sldId id="267" r:id="rId15"/>
    <p:sldId id="257" r:id="rId16"/>
    <p:sldId id="258" r:id="rId17"/>
    <p:sldId id="259" r:id="rId18"/>
    <p:sldId id="260" r:id="rId19"/>
    <p:sldId id="261" r:id="rId20"/>
    <p:sldId id="268" r:id="rId21"/>
    <p:sldId id="262" r:id="rId22"/>
    <p:sldId id="269" r:id="rId23"/>
    <p:sldId id="278" r:id="rId24"/>
    <p:sldId id="279" r:id="rId2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3742180-DF5E-4B00-B3AB-B7F10DAC14DE}" type="datetimeFigureOut">
              <a:rPr lang="es-MX" smtClean="0"/>
              <a:pPr/>
              <a:t>13/09/2012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D7FB9520-4A10-46C8-AAE5-1AF9725B4584}" type="slidenum">
              <a:rPr lang="es-MX" smtClean="0"/>
              <a:pPr/>
              <a:t>‹Nº›</a:t>
            </a:fld>
            <a:endParaRPr lang="es-MX"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gs>
            <a:gs pos="50000">
              <a:schemeClr val="accent1">
                <a:tint val="44500"/>
                <a:satMod val="160000"/>
              </a:schemeClr>
            </a:gs>
            <a:gs pos="100000">
              <a:schemeClr val="accent1">
                <a:tint val="23500"/>
                <a:satMod val="1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42180-DF5E-4B00-B3AB-B7F10DAC14DE}" type="datetimeFigureOut">
              <a:rPr lang="es-MX" smtClean="0"/>
              <a:pPr/>
              <a:t>13/09/2012</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FB9520-4A10-46C8-AAE5-1AF9725B4584}"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26" Type="http://schemas.openxmlformats.org/officeDocument/2006/relationships/image" Target="../media/image25.jpeg"/><Relationship Id="rId3" Type="http://schemas.openxmlformats.org/officeDocument/2006/relationships/image" Target="../media/image2.jpeg"/><Relationship Id="rId21" Type="http://schemas.openxmlformats.org/officeDocument/2006/relationships/image" Target="../media/image20.jpeg"/><Relationship Id="rId34" Type="http://schemas.openxmlformats.org/officeDocument/2006/relationships/image" Target="../media/image33.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5" Type="http://schemas.openxmlformats.org/officeDocument/2006/relationships/image" Target="../media/image24.png"/><Relationship Id="rId33" Type="http://schemas.openxmlformats.org/officeDocument/2006/relationships/image" Target="../media/image32.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jpeg"/><Relationship Id="rId37" Type="http://schemas.openxmlformats.org/officeDocument/2006/relationships/image" Target="../media/image36.jpe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jpeg"/><Relationship Id="rId28" Type="http://schemas.openxmlformats.org/officeDocument/2006/relationships/image" Target="../media/image27.jpeg"/><Relationship Id="rId36" Type="http://schemas.openxmlformats.org/officeDocument/2006/relationships/image" Target="../media/image35.jpeg"/><Relationship Id="rId10" Type="http://schemas.openxmlformats.org/officeDocument/2006/relationships/image" Target="../media/image9.jpeg"/><Relationship Id="rId19" Type="http://schemas.openxmlformats.org/officeDocument/2006/relationships/image" Target="../media/image18.jpeg"/><Relationship Id="rId31" Type="http://schemas.openxmlformats.org/officeDocument/2006/relationships/image" Target="../media/image30.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jpeg"/><Relationship Id="rId27" Type="http://schemas.openxmlformats.org/officeDocument/2006/relationships/image" Target="../media/image26.jpeg"/><Relationship Id="rId30" Type="http://schemas.openxmlformats.org/officeDocument/2006/relationships/image" Target="../media/image29.png"/><Relationship Id="rId35" Type="http://schemas.openxmlformats.org/officeDocument/2006/relationships/image" Target="../media/image34.jpeg"/></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images.google.com.mx/imgres?imgurl=http://www.kalysis.com/content/modules/EasyContent/images/content/serpa.jpeg&amp;imgrefurl=http://www.kalysis.com/content/modules.php?op=modload&amp;name=EasyContent&amp;file=index&amp;menu=1712&amp;page_id=124&amp;usg=__8QzwP2b8p4vCj_UFQgfPhMgVIzc=&amp;h=75&amp;w=74&amp;sz=6&amp;hl=es&amp;start=5&amp;tbnid=07wH2m92-epD-M:&amp;tbnh=71&amp;tbnw=70&amp;prev=/images?q=SERVICIO+PAN+AMERICANO+DE+PROTECCION&amp;gbv=2&amp;hl=es&amp;sa=G" TargetMode="External"/><Relationship Id="rId13" Type="http://schemas.openxmlformats.org/officeDocument/2006/relationships/hyperlink" Target="file:///C:\index2.htm" TargetMode="External"/><Relationship Id="rId3" Type="http://schemas.openxmlformats.org/officeDocument/2006/relationships/hyperlink" Target="http://www.alstom.com/" TargetMode="External"/><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www.cfe.gob.mx/" TargetMode="External"/><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hyperlink" Target="http://mx.volkswagen.com/vwcms_publish/vwcms/master_public/virtualmaster/es_mx.html"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www.gmpartsdirect.com/" TargetMode="External"/><Relationship Id="rId10" Type="http://schemas.openxmlformats.org/officeDocument/2006/relationships/image" Target="../media/image60.jpeg"/><Relationship Id="rId4" Type="http://schemas.openxmlformats.org/officeDocument/2006/relationships/image" Target="../media/image57.png"/><Relationship Id="rId9" Type="http://schemas.openxmlformats.org/officeDocument/2006/relationships/hyperlink" Target="http://blog.uncovering.org/archives/uploads/2006/060517logos-autos1.jp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857224" y="3886200"/>
            <a:ext cx="7358114" cy="2114568"/>
          </a:xfrm>
        </p:spPr>
        <p:txBody>
          <a:bodyPr/>
          <a:lstStyle/>
          <a:p>
            <a:r>
              <a:rPr lang="es-MX" dirty="0" smtClean="0">
                <a:solidFill>
                  <a:srgbClr val="C00000"/>
                </a:solidFill>
                <a:latin typeface="Arial Black" pitchFamily="34" charset="0"/>
              </a:rPr>
              <a:t>ACUMULADORES, MANTENIMIENTO, SERVICIOS.</a:t>
            </a:r>
            <a:endParaRPr lang="es-MX" dirty="0">
              <a:solidFill>
                <a:srgbClr val="C00000"/>
              </a:solidFill>
              <a:latin typeface="Arial Black" pitchFamily="34" charset="0"/>
            </a:endParaRPr>
          </a:p>
        </p:txBody>
      </p:sp>
      <p:pic>
        <p:nvPicPr>
          <p:cNvPr id="4" name="Imagen 1"/>
          <p:cNvPicPr>
            <a:picLocks noChangeAspect="1"/>
          </p:cNvPicPr>
          <p:nvPr/>
        </p:nvPicPr>
        <p:blipFill>
          <a:blip r:embed="rId2"/>
          <a:srcRect/>
          <a:stretch>
            <a:fillRect/>
          </a:stretch>
        </p:blipFill>
        <p:spPr bwMode="auto">
          <a:xfrm>
            <a:off x="1338491" y="642918"/>
            <a:ext cx="5233773" cy="2286016"/>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5" name="Picture 28" descr="http://www.milruedas.com.mx/db/images/zford.jpg"/>
          <p:cNvPicPr>
            <a:picLocks noChangeAspect="1" noChangeArrowheads="1"/>
          </p:cNvPicPr>
          <p:nvPr/>
        </p:nvPicPr>
        <p:blipFill>
          <a:blip r:embed="rId3"/>
          <a:srcRect/>
          <a:stretch>
            <a:fillRect/>
          </a:stretch>
        </p:blipFill>
        <p:spPr bwMode="auto">
          <a:xfrm rot="20044679">
            <a:off x="428596" y="357166"/>
            <a:ext cx="962025" cy="438150"/>
          </a:xfrm>
          <a:prstGeom prst="rect">
            <a:avLst/>
          </a:prstGeom>
          <a:ln>
            <a:noFill/>
          </a:ln>
          <a:effectLst>
            <a:softEdge rad="112500"/>
          </a:effectLst>
        </p:spPr>
      </p:pic>
      <p:pic>
        <p:nvPicPr>
          <p:cNvPr id="6" name="Picture 27" descr="http://www.milruedas.com.mx/db/images/zfiat.jpg"/>
          <p:cNvPicPr>
            <a:picLocks noChangeAspect="1" noChangeArrowheads="1"/>
          </p:cNvPicPr>
          <p:nvPr/>
        </p:nvPicPr>
        <p:blipFill>
          <a:blip r:embed="rId4"/>
          <a:srcRect/>
          <a:stretch>
            <a:fillRect/>
          </a:stretch>
        </p:blipFill>
        <p:spPr bwMode="auto">
          <a:xfrm rot="1894992">
            <a:off x="8117813" y="396389"/>
            <a:ext cx="1038225" cy="247650"/>
          </a:xfrm>
          <a:prstGeom prst="rect">
            <a:avLst/>
          </a:prstGeom>
          <a:noFill/>
          <a:ln w="9525">
            <a:noFill/>
            <a:miter lim="800000"/>
            <a:headEnd/>
            <a:tailEnd/>
          </a:ln>
        </p:spPr>
      </p:pic>
      <p:pic>
        <p:nvPicPr>
          <p:cNvPr id="7" name="Picture 25" descr="http://www.milruedas.com.mx/db/images/zdodge.gif"/>
          <p:cNvPicPr>
            <a:picLocks noChangeAspect="1" noChangeArrowheads="1"/>
          </p:cNvPicPr>
          <p:nvPr/>
        </p:nvPicPr>
        <p:blipFill>
          <a:blip r:embed="rId5"/>
          <a:srcRect/>
          <a:stretch>
            <a:fillRect/>
          </a:stretch>
        </p:blipFill>
        <p:spPr bwMode="auto">
          <a:xfrm>
            <a:off x="357158" y="5715016"/>
            <a:ext cx="952500" cy="714375"/>
          </a:xfrm>
          <a:prstGeom prst="rect">
            <a:avLst/>
          </a:prstGeom>
          <a:ln>
            <a:noFill/>
          </a:ln>
          <a:effectLst>
            <a:softEdge rad="112500"/>
          </a:effectLst>
        </p:spPr>
      </p:pic>
      <p:pic>
        <p:nvPicPr>
          <p:cNvPr id="8" name="Picture 43" descr="http://www.milruedas.com.mx/db/images/zminicoo.gif"/>
          <p:cNvPicPr>
            <a:picLocks noChangeAspect="1" noChangeArrowheads="1"/>
          </p:cNvPicPr>
          <p:nvPr/>
        </p:nvPicPr>
        <p:blipFill>
          <a:blip r:embed="rId6"/>
          <a:srcRect/>
          <a:stretch>
            <a:fillRect/>
          </a:stretch>
        </p:blipFill>
        <p:spPr bwMode="auto">
          <a:xfrm>
            <a:off x="1357290" y="3786190"/>
            <a:ext cx="952500" cy="409575"/>
          </a:xfrm>
          <a:prstGeom prst="rect">
            <a:avLst/>
          </a:prstGeom>
          <a:noFill/>
          <a:ln w="9525">
            <a:noFill/>
            <a:miter lim="800000"/>
            <a:headEnd/>
            <a:tailEnd/>
          </a:ln>
        </p:spPr>
      </p:pic>
      <p:pic>
        <p:nvPicPr>
          <p:cNvPr id="9" name="Picture 42" descr="http://www.milruedas.com.mx/db/images/zmg.gif"/>
          <p:cNvPicPr>
            <a:picLocks noChangeAspect="1" noChangeArrowheads="1"/>
          </p:cNvPicPr>
          <p:nvPr/>
        </p:nvPicPr>
        <p:blipFill>
          <a:blip r:embed="rId7"/>
          <a:srcRect/>
          <a:stretch>
            <a:fillRect/>
          </a:stretch>
        </p:blipFill>
        <p:spPr bwMode="auto">
          <a:xfrm>
            <a:off x="2643174" y="6072206"/>
            <a:ext cx="628650" cy="619125"/>
          </a:xfrm>
          <a:prstGeom prst="rect">
            <a:avLst/>
          </a:prstGeom>
          <a:noFill/>
          <a:ln w="9525">
            <a:noFill/>
            <a:miter lim="800000"/>
            <a:headEnd/>
            <a:tailEnd/>
          </a:ln>
        </p:spPr>
      </p:pic>
      <p:pic>
        <p:nvPicPr>
          <p:cNvPr id="10" name="Picture 21" descr="http://www.milruedas.com.mx/db/images/zaudi.jpg"/>
          <p:cNvPicPr>
            <a:picLocks noChangeAspect="1" noChangeArrowheads="1"/>
          </p:cNvPicPr>
          <p:nvPr/>
        </p:nvPicPr>
        <p:blipFill>
          <a:blip r:embed="rId8"/>
          <a:srcRect/>
          <a:stretch>
            <a:fillRect/>
          </a:stretch>
        </p:blipFill>
        <p:spPr bwMode="auto">
          <a:xfrm>
            <a:off x="3500430" y="3286124"/>
            <a:ext cx="962025" cy="352425"/>
          </a:xfrm>
          <a:prstGeom prst="rect">
            <a:avLst/>
          </a:prstGeom>
          <a:noFill/>
          <a:ln w="9525">
            <a:noFill/>
            <a:miter lim="800000"/>
            <a:headEnd/>
            <a:tailEnd/>
          </a:ln>
        </p:spPr>
      </p:pic>
      <p:pic>
        <p:nvPicPr>
          <p:cNvPr id="11" name="Picture 22" descr="http://www.milruedas.com.mx/db/images/zbmw.jpg"/>
          <p:cNvPicPr>
            <a:picLocks noChangeAspect="1" noChangeArrowheads="1"/>
          </p:cNvPicPr>
          <p:nvPr/>
        </p:nvPicPr>
        <p:blipFill>
          <a:blip r:embed="rId9"/>
          <a:srcRect/>
          <a:stretch>
            <a:fillRect/>
          </a:stretch>
        </p:blipFill>
        <p:spPr bwMode="auto">
          <a:xfrm>
            <a:off x="8286776" y="5143512"/>
            <a:ext cx="533400" cy="533400"/>
          </a:xfrm>
          <a:prstGeom prst="rect">
            <a:avLst/>
          </a:prstGeom>
          <a:noFill/>
          <a:ln w="9525">
            <a:noFill/>
            <a:miter lim="800000"/>
            <a:headEnd/>
            <a:tailEnd/>
          </a:ln>
        </p:spPr>
      </p:pic>
      <p:pic>
        <p:nvPicPr>
          <p:cNvPr id="12" name="Picture 23" descr="http://www.milruedas.com.mx/db/images/zcadilla.jpg"/>
          <p:cNvPicPr>
            <a:picLocks noChangeAspect="1" noChangeArrowheads="1"/>
          </p:cNvPicPr>
          <p:nvPr/>
        </p:nvPicPr>
        <p:blipFill>
          <a:blip r:embed="rId10"/>
          <a:srcRect/>
          <a:stretch>
            <a:fillRect/>
          </a:stretch>
        </p:blipFill>
        <p:spPr bwMode="auto">
          <a:xfrm>
            <a:off x="4572000" y="5929330"/>
            <a:ext cx="600075" cy="561975"/>
          </a:xfrm>
          <a:prstGeom prst="rect">
            <a:avLst/>
          </a:prstGeom>
          <a:noFill/>
          <a:ln w="9525">
            <a:noFill/>
            <a:miter lim="800000"/>
            <a:headEnd/>
            <a:tailEnd/>
          </a:ln>
        </p:spPr>
      </p:pic>
      <p:pic>
        <p:nvPicPr>
          <p:cNvPr id="13" name="Picture 31" descr="http://www.milruedas.com.mx/db/images/hummer.gif"/>
          <p:cNvPicPr>
            <a:picLocks noChangeAspect="1" noChangeArrowheads="1"/>
          </p:cNvPicPr>
          <p:nvPr/>
        </p:nvPicPr>
        <p:blipFill>
          <a:blip r:embed="rId11"/>
          <a:srcRect/>
          <a:stretch>
            <a:fillRect/>
          </a:stretch>
        </p:blipFill>
        <p:spPr bwMode="auto">
          <a:xfrm>
            <a:off x="3500430" y="5286388"/>
            <a:ext cx="1066800" cy="276225"/>
          </a:xfrm>
          <a:prstGeom prst="rect">
            <a:avLst/>
          </a:prstGeom>
          <a:noFill/>
          <a:ln w="9525">
            <a:noFill/>
            <a:miter lim="800000"/>
            <a:headEnd/>
            <a:tailEnd/>
          </a:ln>
        </p:spPr>
      </p:pic>
      <p:pic>
        <p:nvPicPr>
          <p:cNvPr id="14" name="Picture 32" descr="http://www.milruedas.com.mx/db/images/zinfinit.gif"/>
          <p:cNvPicPr>
            <a:picLocks noChangeAspect="1" noChangeArrowheads="1"/>
          </p:cNvPicPr>
          <p:nvPr/>
        </p:nvPicPr>
        <p:blipFill>
          <a:blip r:embed="rId12"/>
          <a:srcRect/>
          <a:stretch>
            <a:fillRect/>
          </a:stretch>
        </p:blipFill>
        <p:spPr bwMode="auto">
          <a:xfrm>
            <a:off x="6143636" y="285728"/>
            <a:ext cx="952500" cy="476250"/>
          </a:xfrm>
          <a:prstGeom prst="rect">
            <a:avLst/>
          </a:prstGeom>
          <a:noFill/>
          <a:ln w="9525">
            <a:noFill/>
            <a:miter lim="800000"/>
            <a:headEnd/>
            <a:tailEnd/>
          </a:ln>
        </p:spPr>
      </p:pic>
      <p:pic>
        <p:nvPicPr>
          <p:cNvPr id="15" name="Picture 33" descr="http://www.milruedas.com.mx/db/images/zjaguar.jpg"/>
          <p:cNvPicPr>
            <a:picLocks noChangeAspect="1" noChangeArrowheads="1"/>
          </p:cNvPicPr>
          <p:nvPr/>
        </p:nvPicPr>
        <p:blipFill>
          <a:blip r:embed="rId13"/>
          <a:srcRect/>
          <a:stretch>
            <a:fillRect/>
          </a:stretch>
        </p:blipFill>
        <p:spPr bwMode="auto">
          <a:xfrm>
            <a:off x="6357950" y="3000372"/>
            <a:ext cx="885825" cy="419100"/>
          </a:xfrm>
          <a:prstGeom prst="rect">
            <a:avLst/>
          </a:prstGeom>
          <a:noFill/>
          <a:ln w="9525">
            <a:noFill/>
            <a:miter lim="800000"/>
            <a:headEnd/>
            <a:tailEnd/>
          </a:ln>
        </p:spPr>
      </p:pic>
      <p:pic>
        <p:nvPicPr>
          <p:cNvPr id="16" name="Picture 35" descr="http://www.milruedas.com.mx/db/images/zlandrov.jpg"/>
          <p:cNvPicPr>
            <a:picLocks noChangeAspect="1" noChangeArrowheads="1"/>
          </p:cNvPicPr>
          <p:nvPr/>
        </p:nvPicPr>
        <p:blipFill>
          <a:blip r:embed="rId14"/>
          <a:srcRect/>
          <a:stretch>
            <a:fillRect/>
          </a:stretch>
        </p:blipFill>
        <p:spPr bwMode="auto">
          <a:xfrm>
            <a:off x="1500166" y="5429264"/>
            <a:ext cx="895350" cy="495300"/>
          </a:xfrm>
          <a:prstGeom prst="rect">
            <a:avLst/>
          </a:prstGeom>
          <a:noFill/>
          <a:ln w="9525">
            <a:noFill/>
            <a:miter lim="800000"/>
            <a:headEnd/>
            <a:tailEnd/>
          </a:ln>
        </p:spPr>
      </p:pic>
      <p:pic>
        <p:nvPicPr>
          <p:cNvPr id="17" name="Picture 46" descr="http://www.milruedas.com.mx/db/images/zpeugot.jpg"/>
          <p:cNvPicPr>
            <a:picLocks noChangeAspect="1" noChangeArrowheads="1"/>
          </p:cNvPicPr>
          <p:nvPr/>
        </p:nvPicPr>
        <p:blipFill>
          <a:blip r:embed="rId15"/>
          <a:srcRect/>
          <a:stretch>
            <a:fillRect/>
          </a:stretch>
        </p:blipFill>
        <p:spPr bwMode="auto">
          <a:xfrm>
            <a:off x="142844" y="4429132"/>
            <a:ext cx="523875" cy="495300"/>
          </a:xfrm>
          <a:prstGeom prst="rect">
            <a:avLst/>
          </a:prstGeom>
          <a:noFill/>
          <a:ln w="9525">
            <a:noFill/>
            <a:miter lim="800000"/>
            <a:headEnd/>
            <a:tailEnd/>
          </a:ln>
        </p:spPr>
      </p:pic>
      <p:pic>
        <p:nvPicPr>
          <p:cNvPr id="18" name="Picture 51" descr="http://www.milruedas.com.mx/db/images/zsaab.gif"/>
          <p:cNvPicPr>
            <a:picLocks noChangeAspect="1" noChangeArrowheads="1"/>
          </p:cNvPicPr>
          <p:nvPr/>
        </p:nvPicPr>
        <p:blipFill>
          <a:blip r:embed="rId16"/>
          <a:srcRect/>
          <a:stretch>
            <a:fillRect/>
          </a:stretch>
        </p:blipFill>
        <p:spPr bwMode="auto">
          <a:xfrm>
            <a:off x="7929586" y="1785926"/>
            <a:ext cx="952500" cy="628650"/>
          </a:xfrm>
          <a:prstGeom prst="rect">
            <a:avLst/>
          </a:prstGeom>
          <a:noFill/>
          <a:ln w="9525">
            <a:noFill/>
            <a:miter lim="800000"/>
            <a:headEnd/>
            <a:tailEnd/>
          </a:ln>
        </p:spPr>
      </p:pic>
      <p:pic>
        <p:nvPicPr>
          <p:cNvPr id="19" name="Picture 52" descr="http://www.milruedas.com.mx/db/images/zsaleen.jpg"/>
          <p:cNvPicPr>
            <a:picLocks noChangeAspect="1" noChangeArrowheads="1"/>
          </p:cNvPicPr>
          <p:nvPr/>
        </p:nvPicPr>
        <p:blipFill>
          <a:blip r:embed="rId17"/>
          <a:srcRect/>
          <a:stretch>
            <a:fillRect/>
          </a:stretch>
        </p:blipFill>
        <p:spPr bwMode="auto">
          <a:xfrm>
            <a:off x="6000760" y="6143644"/>
            <a:ext cx="1123950" cy="333375"/>
          </a:xfrm>
          <a:prstGeom prst="rect">
            <a:avLst/>
          </a:prstGeom>
          <a:noFill/>
          <a:ln w="9525">
            <a:noFill/>
            <a:miter lim="800000"/>
            <a:headEnd/>
            <a:tailEnd/>
          </a:ln>
        </p:spPr>
      </p:pic>
      <p:pic>
        <p:nvPicPr>
          <p:cNvPr id="20" name="Picture 54" descr="http://www.milruedas.com.mx/db/images/zsmart.jpg"/>
          <p:cNvPicPr>
            <a:picLocks noChangeAspect="1" noChangeArrowheads="1"/>
          </p:cNvPicPr>
          <p:nvPr/>
        </p:nvPicPr>
        <p:blipFill>
          <a:blip r:embed="rId18"/>
          <a:srcRect/>
          <a:stretch>
            <a:fillRect/>
          </a:stretch>
        </p:blipFill>
        <p:spPr bwMode="auto">
          <a:xfrm>
            <a:off x="7643834" y="2857496"/>
            <a:ext cx="981075" cy="285750"/>
          </a:xfrm>
          <a:prstGeom prst="rect">
            <a:avLst/>
          </a:prstGeom>
          <a:noFill/>
          <a:ln w="9525">
            <a:noFill/>
            <a:miter lim="800000"/>
            <a:headEnd/>
            <a:tailEnd/>
          </a:ln>
        </p:spPr>
      </p:pic>
      <p:pic>
        <p:nvPicPr>
          <p:cNvPr id="21" name="Picture 57" descr="http://www.milruedas.com.mx/db/images/zvolks.jpg"/>
          <p:cNvPicPr>
            <a:picLocks noChangeAspect="1" noChangeArrowheads="1"/>
          </p:cNvPicPr>
          <p:nvPr/>
        </p:nvPicPr>
        <p:blipFill>
          <a:blip r:embed="rId19"/>
          <a:srcRect/>
          <a:stretch>
            <a:fillRect/>
          </a:stretch>
        </p:blipFill>
        <p:spPr bwMode="auto">
          <a:xfrm>
            <a:off x="4214810" y="214290"/>
            <a:ext cx="523875" cy="514350"/>
          </a:xfrm>
          <a:prstGeom prst="rect">
            <a:avLst/>
          </a:prstGeom>
          <a:noFill/>
          <a:ln w="9525">
            <a:noFill/>
            <a:miter lim="800000"/>
            <a:headEnd/>
            <a:tailEnd/>
          </a:ln>
        </p:spPr>
      </p:pic>
      <p:pic>
        <p:nvPicPr>
          <p:cNvPr id="22" name="Picture 19" descr="http://www.milruedas.com.mx/db/images/zacura.jpg"/>
          <p:cNvPicPr>
            <a:picLocks noChangeAspect="1" noChangeArrowheads="1"/>
          </p:cNvPicPr>
          <p:nvPr/>
        </p:nvPicPr>
        <p:blipFill>
          <a:blip r:embed="rId20"/>
          <a:srcRect/>
          <a:stretch>
            <a:fillRect/>
          </a:stretch>
        </p:blipFill>
        <p:spPr bwMode="auto">
          <a:xfrm>
            <a:off x="2571736" y="214290"/>
            <a:ext cx="1038225" cy="266700"/>
          </a:xfrm>
          <a:prstGeom prst="rect">
            <a:avLst/>
          </a:prstGeom>
          <a:noFill/>
          <a:ln w="9525">
            <a:noFill/>
            <a:miter lim="800000"/>
            <a:headEnd/>
            <a:tailEnd/>
          </a:ln>
        </p:spPr>
      </p:pic>
      <p:pic>
        <p:nvPicPr>
          <p:cNvPr id="23" name="Picture 20" descr="http://www.milruedas.com.mx/db/images/zalfa.jpg"/>
          <p:cNvPicPr>
            <a:picLocks noChangeAspect="1" noChangeArrowheads="1"/>
          </p:cNvPicPr>
          <p:nvPr/>
        </p:nvPicPr>
        <p:blipFill>
          <a:blip r:embed="rId21"/>
          <a:srcRect/>
          <a:stretch>
            <a:fillRect/>
          </a:stretch>
        </p:blipFill>
        <p:spPr bwMode="auto">
          <a:xfrm>
            <a:off x="1285852" y="714356"/>
            <a:ext cx="523875" cy="533400"/>
          </a:xfrm>
          <a:prstGeom prst="rect">
            <a:avLst/>
          </a:prstGeom>
          <a:noFill/>
          <a:ln w="9525">
            <a:noFill/>
            <a:miter lim="800000"/>
            <a:headEnd/>
            <a:tailEnd/>
          </a:ln>
        </p:spPr>
      </p:pic>
      <p:pic>
        <p:nvPicPr>
          <p:cNvPr id="24" name="Picture 26" descr="http://www.milruedas.com.mx/db/images/zferrari.jpg"/>
          <p:cNvPicPr>
            <a:picLocks noChangeAspect="1" noChangeArrowheads="1"/>
          </p:cNvPicPr>
          <p:nvPr/>
        </p:nvPicPr>
        <p:blipFill>
          <a:blip r:embed="rId22"/>
          <a:srcRect/>
          <a:stretch>
            <a:fillRect/>
          </a:stretch>
        </p:blipFill>
        <p:spPr bwMode="auto">
          <a:xfrm>
            <a:off x="285720" y="3214686"/>
            <a:ext cx="457200" cy="657225"/>
          </a:xfrm>
          <a:prstGeom prst="rect">
            <a:avLst/>
          </a:prstGeom>
          <a:noFill/>
          <a:ln w="9525">
            <a:noFill/>
            <a:miter lim="800000"/>
            <a:headEnd/>
            <a:tailEnd/>
          </a:ln>
        </p:spPr>
      </p:pic>
      <p:pic>
        <p:nvPicPr>
          <p:cNvPr id="25" name="Picture 30" descr="http://www.milruedas.com.mx/db/images/zhonda.jpg"/>
          <p:cNvPicPr>
            <a:picLocks noChangeAspect="1" noChangeArrowheads="1"/>
          </p:cNvPicPr>
          <p:nvPr/>
        </p:nvPicPr>
        <p:blipFill>
          <a:blip r:embed="rId23"/>
          <a:srcRect/>
          <a:stretch>
            <a:fillRect/>
          </a:stretch>
        </p:blipFill>
        <p:spPr bwMode="auto">
          <a:xfrm>
            <a:off x="3714744" y="6000768"/>
            <a:ext cx="571500" cy="495300"/>
          </a:xfrm>
          <a:prstGeom prst="rect">
            <a:avLst/>
          </a:prstGeom>
          <a:noFill/>
          <a:ln w="9525">
            <a:noFill/>
            <a:miter lim="800000"/>
            <a:headEnd/>
            <a:tailEnd/>
          </a:ln>
        </p:spPr>
      </p:pic>
      <p:pic>
        <p:nvPicPr>
          <p:cNvPr id="26" name="Picture 34" descr="http://www.milruedas.com.mx/db/images/zjeep.gif"/>
          <p:cNvPicPr>
            <a:picLocks noChangeAspect="1" noChangeArrowheads="1"/>
          </p:cNvPicPr>
          <p:nvPr/>
        </p:nvPicPr>
        <p:blipFill>
          <a:blip r:embed="rId24"/>
          <a:srcRect/>
          <a:stretch>
            <a:fillRect/>
          </a:stretch>
        </p:blipFill>
        <p:spPr bwMode="auto">
          <a:xfrm>
            <a:off x="5143504" y="357166"/>
            <a:ext cx="676275" cy="590550"/>
          </a:xfrm>
          <a:prstGeom prst="rect">
            <a:avLst/>
          </a:prstGeom>
          <a:noFill/>
          <a:ln w="9525">
            <a:noFill/>
            <a:miter lim="800000"/>
            <a:headEnd/>
            <a:tailEnd/>
          </a:ln>
        </p:spPr>
      </p:pic>
      <p:pic>
        <p:nvPicPr>
          <p:cNvPr id="27" name="Picture 36" descr="http://www.milruedas.com.mx/db/images/zlincoln.gif"/>
          <p:cNvPicPr>
            <a:picLocks noChangeAspect="1" noChangeArrowheads="1"/>
          </p:cNvPicPr>
          <p:nvPr/>
        </p:nvPicPr>
        <p:blipFill>
          <a:blip r:embed="rId25"/>
          <a:srcRect/>
          <a:stretch>
            <a:fillRect/>
          </a:stretch>
        </p:blipFill>
        <p:spPr bwMode="auto">
          <a:xfrm>
            <a:off x="1142976" y="2571744"/>
            <a:ext cx="952500" cy="533400"/>
          </a:xfrm>
          <a:prstGeom prst="rect">
            <a:avLst/>
          </a:prstGeom>
          <a:noFill/>
          <a:ln w="9525">
            <a:noFill/>
            <a:miter lim="800000"/>
            <a:headEnd/>
            <a:tailEnd/>
          </a:ln>
        </p:spPr>
      </p:pic>
      <p:pic>
        <p:nvPicPr>
          <p:cNvPr id="28" name="Picture 37" descr="http://www.milruedas.com.mx/db/images/zlotus.jpg"/>
          <p:cNvPicPr>
            <a:picLocks noChangeAspect="1" noChangeArrowheads="1"/>
          </p:cNvPicPr>
          <p:nvPr/>
        </p:nvPicPr>
        <p:blipFill>
          <a:blip r:embed="rId26"/>
          <a:srcRect/>
          <a:stretch>
            <a:fillRect/>
          </a:stretch>
        </p:blipFill>
        <p:spPr bwMode="auto">
          <a:xfrm>
            <a:off x="571472" y="1285860"/>
            <a:ext cx="638175" cy="638175"/>
          </a:xfrm>
          <a:prstGeom prst="rect">
            <a:avLst/>
          </a:prstGeom>
          <a:noFill/>
          <a:ln w="9525">
            <a:noFill/>
            <a:miter lim="800000"/>
            <a:headEnd/>
            <a:tailEnd/>
          </a:ln>
        </p:spPr>
      </p:pic>
      <p:pic>
        <p:nvPicPr>
          <p:cNvPr id="29" name="Picture 38" descr="http://www.milruedas.com.mx/db/images/zmaserat.jpg"/>
          <p:cNvPicPr>
            <a:picLocks noChangeAspect="1" noChangeArrowheads="1"/>
          </p:cNvPicPr>
          <p:nvPr/>
        </p:nvPicPr>
        <p:blipFill>
          <a:blip r:embed="rId27"/>
          <a:srcRect/>
          <a:stretch>
            <a:fillRect/>
          </a:stretch>
        </p:blipFill>
        <p:spPr bwMode="auto">
          <a:xfrm>
            <a:off x="5214942" y="5072074"/>
            <a:ext cx="447675" cy="676275"/>
          </a:xfrm>
          <a:prstGeom prst="rect">
            <a:avLst/>
          </a:prstGeom>
          <a:noFill/>
          <a:ln w="9525">
            <a:noFill/>
            <a:miter lim="800000"/>
            <a:headEnd/>
            <a:tailEnd/>
          </a:ln>
        </p:spPr>
      </p:pic>
      <p:pic>
        <p:nvPicPr>
          <p:cNvPr id="30" name="Picture 40" descr="http://www.milruedas.com.mx/db/images/zmercede.jpg"/>
          <p:cNvPicPr>
            <a:picLocks noChangeAspect="1" noChangeArrowheads="1"/>
          </p:cNvPicPr>
          <p:nvPr/>
        </p:nvPicPr>
        <p:blipFill>
          <a:blip r:embed="rId28"/>
          <a:srcRect/>
          <a:stretch>
            <a:fillRect/>
          </a:stretch>
        </p:blipFill>
        <p:spPr bwMode="auto">
          <a:xfrm>
            <a:off x="2714612" y="5214950"/>
            <a:ext cx="523875" cy="523875"/>
          </a:xfrm>
          <a:prstGeom prst="rect">
            <a:avLst/>
          </a:prstGeom>
          <a:noFill/>
          <a:ln w="9525">
            <a:noFill/>
            <a:miter lim="800000"/>
            <a:headEnd/>
            <a:tailEnd/>
          </a:ln>
        </p:spPr>
      </p:pic>
      <p:pic>
        <p:nvPicPr>
          <p:cNvPr id="31" name="Picture 44" descr="http://www.milruedas.com.mx/db/images/zmitsubi.gif"/>
          <p:cNvPicPr>
            <a:picLocks noChangeAspect="1" noChangeArrowheads="1"/>
          </p:cNvPicPr>
          <p:nvPr/>
        </p:nvPicPr>
        <p:blipFill>
          <a:blip r:embed="rId29"/>
          <a:srcRect/>
          <a:stretch>
            <a:fillRect/>
          </a:stretch>
        </p:blipFill>
        <p:spPr bwMode="auto">
          <a:xfrm>
            <a:off x="6643702" y="5143512"/>
            <a:ext cx="952500" cy="476250"/>
          </a:xfrm>
          <a:prstGeom prst="rect">
            <a:avLst/>
          </a:prstGeom>
          <a:noFill/>
          <a:ln w="9525">
            <a:noFill/>
            <a:miter lim="800000"/>
            <a:headEnd/>
            <a:tailEnd/>
          </a:ln>
        </p:spPr>
      </p:pic>
      <p:pic>
        <p:nvPicPr>
          <p:cNvPr id="32" name="Picture 47" descr="http://www.milruedas.com.mx/db/images/pontiac.gif"/>
          <p:cNvPicPr>
            <a:picLocks noChangeAspect="1" noChangeArrowheads="1"/>
          </p:cNvPicPr>
          <p:nvPr/>
        </p:nvPicPr>
        <p:blipFill>
          <a:blip r:embed="rId30"/>
          <a:srcRect/>
          <a:stretch>
            <a:fillRect/>
          </a:stretch>
        </p:blipFill>
        <p:spPr bwMode="auto">
          <a:xfrm>
            <a:off x="1142976" y="6429396"/>
            <a:ext cx="1276350" cy="285750"/>
          </a:xfrm>
          <a:prstGeom prst="rect">
            <a:avLst/>
          </a:prstGeom>
          <a:noFill/>
          <a:ln w="9525">
            <a:noFill/>
            <a:miter lim="800000"/>
            <a:headEnd/>
            <a:tailEnd/>
          </a:ln>
        </p:spPr>
      </p:pic>
      <p:pic>
        <p:nvPicPr>
          <p:cNvPr id="33" name="Picture 48" descr="http://www.milruedas.com.mx/db/images/zporsche.jpg"/>
          <p:cNvPicPr>
            <a:picLocks noChangeAspect="1" noChangeArrowheads="1"/>
          </p:cNvPicPr>
          <p:nvPr/>
        </p:nvPicPr>
        <p:blipFill>
          <a:blip r:embed="rId31"/>
          <a:srcRect/>
          <a:stretch>
            <a:fillRect/>
          </a:stretch>
        </p:blipFill>
        <p:spPr bwMode="auto">
          <a:xfrm>
            <a:off x="7929586" y="6000768"/>
            <a:ext cx="542925" cy="581025"/>
          </a:xfrm>
          <a:prstGeom prst="rect">
            <a:avLst/>
          </a:prstGeom>
          <a:noFill/>
          <a:ln w="9525">
            <a:noFill/>
            <a:miter lim="800000"/>
            <a:headEnd/>
            <a:tailEnd/>
          </a:ln>
        </p:spPr>
      </p:pic>
      <p:pic>
        <p:nvPicPr>
          <p:cNvPr id="34" name="Picture 49" descr="http://www.milruedas.com.mx/db/images/zrenault.jpg"/>
          <p:cNvPicPr>
            <a:picLocks noChangeAspect="1" noChangeArrowheads="1"/>
          </p:cNvPicPr>
          <p:nvPr/>
        </p:nvPicPr>
        <p:blipFill>
          <a:blip r:embed="rId32"/>
          <a:srcRect/>
          <a:stretch>
            <a:fillRect/>
          </a:stretch>
        </p:blipFill>
        <p:spPr bwMode="auto">
          <a:xfrm>
            <a:off x="8286776" y="3571876"/>
            <a:ext cx="476250" cy="581025"/>
          </a:xfrm>
          <a:prstGeom prst="rect">
            <a:avLst/>
          </a:prstGeom>
          <a:noFill/>
          <a:ln w="9525">
            <a:noFill/>
            <a:miter lim="800000"/>
            <a:headEnd/>
            <a:tailEnd/>
          </a:ln>
        </p:spPr>
      </p:pic>
      <p:pic>
        <p:nvPicPr>
          <p:cNvPr id="35" name="Picture 53" descr="http://www.milruedas.com.mx/db/images/zseat.jpg"/>
          <p:cNvPicPr>
            <a:picLocks noChangeAspect="1" noChangeArrowheads="1"/>
          </p:cNvPicPr>
          <p:nvPr/>
        </p:nvPicPr>
        <p:blipFill>
          <a:blip r:embed="rId33"/>
          <a:srcRect/>
          <a:stretch>
            <a:fillRect/>
          </a:stretch>
        </p:blipFill>
        <p:spPr bwMode="auto">
          <a:xfrm>
            <a:off x="2357422" y="3000372"/>
            <a:ext cx="523875" cy="428625"/>
          </a:xfrm>
          <a:prstGeom prst="rect">
            <a:avLst/>
          </a:prstGeom>
          <a:noFill/>
          <a:ln w="9525">
            <a:noFill/>
            <a:miter lim="800000"/>
            <a:headEnd/>
            <a:tailEnd/>
          </a:ln>
        </p:spPr>
      </p:pic>
      <p:pic>
        <p:nvPicPr>
          <p:cNvPr id="36" name="Picture 55" descr="http://www.milruedas.com.mx/db/images/zsuzuki.jpg"/>
          <p:cNvPicPr>
            <a:picLocks noChangeAspect="1" noChangeArrowheads="1"/>
          </p:cNvPicPr>
          <p:nvPr/>
        </p:nvPicPr>
        <p:blipFill>
          <a:blip r:embed="rId34"/>
          <a:srcRect/>
          <a:stretch>
            <a:fillRect/>
          </a:stretch>
        </p:blipFill>
        <p:spPr bwMode="auto">
          <a:xfrm>
            <a:off x="6715140" y="2071678"/>
            <a:ext cx="1057275" cy="257175"/>
          </a:xfrm>
          <a:prstGeom prst="rect">
            <a:avLst/>
          </a:prstGeom>
          <a:noFill/>
          <a:ln w="9525">
            <a:noFill/>
            <a:miter lim="800000"/>
            <a:headEnd/>
            <a:tailEnd/>
          </a:ln>
        </p:spPr>
      </p:pic>
      <p:pic>
        <p:nvPicPr>
          <p:cNvPr id="37" name="Picture 56" descr="http://www.milruedas.com.mx/db/images/ztoyota.jpg"/>
          <p:cNvPicPr>
            <a:picLocks noChangeAspect="1" noChangeArrowheads="1"/>
          </p:cNvPicPr>
          <p:nvPr/>
        </p:nvPicPr>
        <p:blipFill>
          <a:blip r:embed="rId35"/>
          <a:srcRect/>
          <a:stretch>
            <a:fillRect/>
          </a:stretch>
        </p:blipFill>
        <p:spPr bwMode="auto">
          <a:xfrm>
            <a:off x="142844" y="2428868"/>
            <a:ext cx="666750" cy="428625"/>
          </a:xfrm>
          <a:prstGeom prst="rect">
            <a:avLst/>
          </a:prstGeom>
          <a:noFill/>
          <a:ln w="9525">
            <a:noFill/>
            <a:miter lim="800000"/>
            <a:headEnd/>
            <a:tailEnd/>
          </a:ln>
        </p:spPr>
      </p:pic>
      <p:pic>
        <p:nvPicPr>
          <p:cNvPr id="38" name="Picture 29" descr="http://www.milruedas.com.mx/db/images/zgm.jpg"/>
          <p:cNvPicPr>
            <a:picLocks noChangeAspect="1" noChangeArrowheads="1"/>
          </p:cNvPicPr>
          <p:nvPr/>
        </p:nvPicPr>
        <p:blipFill>
          <a:blip r:embed="rId36"/>
          <a:srcRect/>
          <a:stretch>
            <a:fillRect/>
          </a:stretch>
        </p:blipFill>
        <p:spPr bwMode="auto">
          <a:xfrm>
            <a:off x="6572264" y="3786190"/>
            <a:ext cx="695325" cy="381000"/>
          </a:xfrm>
          <a:prstGeom prst="rect">
            <a:avLst/>
          </a:prstGeom>
          <a:noFill/>
          <a:ln w="9525">
            <a:noFill/>
            <a:miter lim="800000"/>
            <a:headEnd/>
            <a:tailEnd/>
          </a:ln>
        </p:spPr>
      </p:pic>
      <p:pic>
        <p:nvPicPr>
          <p:cNvPr id="39" name="Picture 45" descr="http://www.milruedas.com.mx/db/images/znissan.jpg"/>
          <p:cNvPicPr>
            <a:picLocks noChangeAspect="1" noChangeArrowheads="1"/>
          </p:cNvPicPr>
          <p:nvPr/>
        </p:nvPicPr>
        <p:blipFill>
          <a:blip r:embed="rId37"/>
          <a:srcRect/>
          <a:stretch>
            <a:fillRect/>
          </a:stretch>
        </p:blipFill>
        <p:spPr bwMode="auto">
          <a:xfrm>
            <a:off x="7215206" y="857232"/>
            <a:ext cx="809625"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33398" t="23437" r="23828" b="40000"/>
          <a:stretch>
            <a:fillRect/>
          </a:stretch>
        </p:blipFill>
        <p:spPr bwMode="auto">
          <a:xfrm>
            <a:off x="785786" y="714356"/>
            <a:ext cx="7774705" cy="5286412"/>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33984" t="23437" r="21484" b="31562"/>
          <a:stretch>
            <a:fillRect/>
          </a:stretch>
        </p:blipFill>
        <p:spPr bwMode="auto">
          <a:xfrm>
            <a:off x="285720" y="428604"/>
            <a:ext cx="8572560" cy="6000792"/>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785794"/>
            <a:ext cx="8229600" cy="5340369"/>
          </a:xfrm>
        </p:spPr>
        <p:txBody>
          <a:bodyPr>
            <a:normAutofit fontScale="92500"/>
          </a:bodyPr>
          <a:lstStyle/>
          <a:p>
            <a:r>
              <a:rPr lang="es-MX" dirty="0" smtClean="0">
                <a:latin typeface="Arial" pitchFamily="34" charset="0"/>
                <a:cs typeface="Arial" pitchFamily="34" charset="0"/>
              </a:rPr>
              <a:t>Para AKUMA´S es muy importante el tiempo de nuestros clientes es por eso que te ofrecemos el más rápido servicio que podrás comparar con otros auto servicios.</a:t>
            </a:r>
          </a:p>
          <a:p>
            <a:r>
              <a:rPr lang="es-ES" dirty="0" smtClean="0"/>
              <a:t>Nosotros sabemos que el servicio que se otorga a las flotillas debe ser rápido y preciso, por eso implementamos el TAC,(taller automotriz completo),ya que su tiempo para nosotros vale oro, y como tal cuidamos nuestra calidad y rapidez en los diagnósticos y servicios preventivos y correctivos de sus unidades.</a:t>
            </a:r>
          </a:p>
          <a:p>
            <a:endParaRPr lang="es-MX" dirty="0">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endParaRPr lang="es-ES" sz="2800" dirty="0" smtClean="0">
              <a:latin typeface="Arial" pitchFamily="34" charset="0"/>
              <a:cs typeface="Arial" pitchFamily="34" charset="0"/>
            </a:endParaRPr>
          </a:p>
          <a:p>
            <a:r>
              <a:rPr lang="es-ES" sz="2800" dirty="0" smtClean="0">
                <a:latin typeface="Arial" pitchFamily="34" charset="0"/>
                <a:cs typeface="Arial" pitchFamily="34" charset="0"/>
              </a:rPr>
              <a:t>En el TAC  cuenta con sistemas tecnológicos de vanguardia, ya que nuestros diagnósticos son con aparatos de punta, como el scanner automotriz, scanner para sistema eléctrico, purgador electrónico para transmisiones automáticas, lavado de inyectores mediante presurizado electrónico, etc.</a:t>
            </a:r>
            <a:endParaRPr lang="es-MX" sz="2800" dirty="0">
              <a:latin typeface="Arial" pitchFamily="34" charset="0"/>
              <a:cs typeface="Arial" pitchFamily="34" charset="0"/>
            </a:endParaRPr>
          </a:p>
        </p:txBody>
      </p:sp>
      <p:pic>
        <p:nvPicPr>
          <p:cNvPr id="4" name="Imagen 1"/>
          <p:cNvPicPr>
            <a:picLocks noChangeAspect="1"/>
          </p:cNvPicPr>
          <p:nvPr/>
        </p:nvPicPr>
        <p:blipFill>
          <a:blip r:embed="rId2"/>
          <a:srcRect/>
          <a:stretch>
            <a:fillRect/>
          </a:stretch>
        </p:blipFill>
        <p:spPr bwMode="auto">
          <a:xfrm>
            <a:off x="2428860" y="214290"/>
            <a:ext cx="4071966" cy="1193800"/>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sz="3600" b="1" dirty="0" smtClean="0">
                <a:latin typeface="Arial" pitchFamily="34" charset="0"/>
                <a:cs typeface="Arial" pitchFamily="34" charset="0"/>
              </a:rPr>
              <a:t>INFRAESTRUCTURA TAC Y REFACCIONARIA</a:t>
            </a:r>
            <a:endParaRPr lang="es-MX" sz="3600" dirty="0">
              <a:latin typeface="Arial" pitchFamily="34" charset="0"/>
              <a:cs typeface="Arial" pitchFamily="34" charset="0"/>
            </a:endParaRPr>
          </a:p>
        </p:txBody>
      </p:sp>
      <p:sp>
        <p:nvSpPr>
          <p:cNvPr id="3" name="2 Marcador de contenido"/>
          <p:cNvSpPr>
            <a:spLocks noGrp="1"/>
          </p:cNvSpPr>
          <p:nvPr>
            <p:ph idx="1"/>
          </p:nvPr>
        </p:nvSpPr>
        <p:spPr/>
        <p:txBody>
          <a:bodyPr/>
          <a:lstStyle/>
          <a:p>
            <a:r>
              <a:rPr lang="es-MX" sz="2000" dirty="0" smtClean="0">
                <a:latin typeface="Arial" pitchFamily="34" charset="0"/>
                <a:cs typeface="Arial" pitchFamily="34" charset="0"/>
              </a:rPr>
              <a:t>Con el taller Anexo con una superficie de 300 m2 y con el mejor equipo para dar una atención especializada  a los clientes y </a:t>
            </a:r>
            <a:r>
              <a:rPr lang="es-MX" sz="2000" dirty="0" err="1" smtClean="0">
                <a:latin typeface="Arial" pitchFamily="34" charset="0"/>
                <a:cs typeface="Arial" pitchFamily="34" charset="0"/>
              </a:rPr>
              <a:t>roconocidas</a:t>
            </a:r>
            <a:r>
              <a:rPr lang="es-MX" sz="2000" dirty="0" smtClean="0">
                <a:latin typeface="Arial" pitchFamily="34" charset="0"/>
                <a:cs typeface="Arial" pitchFamily="34" charset="0"/>
              </a:rPr>
              <a:t>  empresas como CFE, </a:t>
            </a:r>
            <a:r>
              <a:rPr lang="es-MX" sz="2000" dirty="0" err="1" smtClean="0">
                <a:latin typeface="Arial" pitchFamily="34" charset="0"/>
                <a:cs typeface="Arial" pitchFamily="34" charset="0"/>
              </a:rPr>
              <a:t>ALSTOM</a:t>
            </a:r>
            <a:r>
              <a:rPr lang="es-MX" sz="2000" dirty="0" smtClean="0">
                <a:latin typeface="Arial" pitchFamily="34" charset="0"/>
                <a:cs typeface="Arial" pitchFamily="34" charset="0"/>
              </a:rPr>
              <a:t>, HOLANDA, </a:t>
            </a:r>
            <a:r>
              <a:rPr lang="es-MX" sz="2000" dirty="0" err="1" smtClean="0">
                <a:latin typeface="Arial" pitchFamily="34" charset="0"/>
                <a:cs typeface="Arial" pitchFamily="34" charset="0"/>
              </a:rPr>
              <a:t>ADT</a:t>
            </a:r>
            <a:r>
              <a:rPr lang="es-MX" sz="2000" dirty="0" smtClean="0">
                <a:latin typeface="Arial" pitchFamily="34" charset="0"/>
                <a:cs typeface="Arial" pitchFamily="34" charset="0"/>
              </a:rPr>
              <a:t>, </a:t>
            </a:r>
            <a:r>
              <a:rPr lang="es-ES_tradnl" sz="2000" dirty="0" err="1" smtClean="0">
                <a:latin typeface="Arial" pitchFamily="34" charset="0"/>
                <a:cs typeface="Arial" pitchFamily="34" charset="0"/>
              </a:rPr>
              <a:t>MULTIPACK</a:t>
            </a:r>
            <a:r>
              <a:rPr lang="es-ES_tradnl" sz="2000" dirty="0" smtClean="0">
                <a:latin typeface="Arial" pitchFamily="34" charset="0"/>
                <a:cs typeface="Arial" pitchFamily="34" charset="0"/>
              </a:rPr>
              <a:t>, PAN AMERICANO, </a:t>
            </a:r>
            <a:r>
              <a:rPr lang="es-ES_tradnl" sz="2000" dirty="0" err="1" smtClean="0">
                <a:latin typeface="Arial" pitchFamily="34" charset="0"/>
                <a:cs typeface="Arial" pitchFamily="34" charset="0"/>
              </a:rPr>
              <a:t>AEROFLASH</a:t>
            </a:r>
            <a:r>
              <a:rPr lang="es-ES_tradnl" sz="2000" dirty="0" smtClean="0">
                <a:latin typeface="Arial" pitchFamily="34" charset="0"/>
                <a:cs typeface="Arial" pitchFamily="34" charset="0"/>
              </a:rPr>
              <a:t>, KANSAS CITY </a:t>
            </a:r>
            <a:r>
              <a:rPr lang="es-ES_tradnl" sz="2000" dirty="0" err="1" smtClean="0">
                <a:latin typeface="Arial" pitchFamily="34" charset="0"/>
                <a:cs typeface="Arial" pitchFamily="34" charset="0"/>
              </a:rPr>
              <a:t>SOUTHERN</a:t>
            </a:r>
            <a:r>
              <a:rPr lang="es-ES_tradnl" sz="2000" dirty="0" smtClean="0">
                <a:latin typeface="Arial" pitchFamily="34" charset="0"/>
                <a:cs typeface="Arial" pitchFamily="34" charset="0"/>
              </a:rPr>
              <a:t> </a:t>
            </a:r>
            <a:r>
              <a:rPr lang="es-ES_tradnl" sz="2000" dirty="0" err="1" smtClean="0">
                <a:latin typeface="Arial" pitchFamily="34" charset="0"/>
                <a:cs typeface="Arial" pitchFamily="34" charset="0"/>
              </a:rPr>
              <a:t>MEXICO</a:t>
            </a:r>
            <a:r>
              <a:rPr lang="es-ES_tradnl" sz="2000" dirty="0" smtClean="0">
                <a:latin typeface="Arial" pitchFamily="34" charset="0"/>
                <a:cs typeface="Arial" pitchFamily="34" charset="0"/>
              </a:rPr>
              <a:t>, ETC.</a:t>
            </a:r>
            <a:endParaRPr lang="es-ES" sz="2000" dirty="0" smtClean="0">
              <a:latin typeface="Arial" pitchFamily="34" charset="0"/>
              <a:cs typeface="Arial" pitchFamily="34" charset="0"/>
            </a:endParaRPr>
          </a:p>
          <a:p>
            <a:endParaRPr lang="es-MX" dirty="0"/>
          </a:p>
        </p:txBody>
      </p:sp>
      <p:pic>
        <p:nvPicPr>
          <p:cNvPr id="4" name="Imagen 4"/>
          <p:cNvPicPr>
            <a:picLocks noChangeAspect="1"/>
          </p:cNvPicPr>
          <p:nvPr/>
        </p:nvPicPr>
        <p:blipFill>
          <a:blip r:embed="rId2"/>
          <a:srcRect/>
          <a:stretch>
            <a:fillRect/>
          </a:stretch>
        </p:blipFill>
        <p:spPr bwMode="auto">
          <a:xfrm>
            <a:off x="857224" y="571480"/>
            <a:ext cx="920750" cy="403225"/>
          </a:xfrm>
          <a:prstGeom prst="rect">
            <a:avLst/>
          </a:prstGeom>
          <a:noFill/>
          <a:ln w="9525">
            <a:noFill/>
            <a:miter lim="800000"/>
            <a:headEnd/>
            <a:tailEnd/>
          </a:ln>
        </p:spPr>
      </p:pic>
      <p:pic>
        <p:nvPicPr>
          <p:cNvPr id="5" name="Picture 39" descr="Alstom">
            <a:hlinkClick r:id="rId3"/>
          </p:cNvPr>
          <p:cNvPicPr>
            <a:picLocks noChangeAspect="1" noChangeArrowheads="1"/>
          </p:cNvPicPr>
          <p:nvPr/>
        </p:nvPicPr>
        <p:blipFill>
          <a:blip r:embed="rId4"/>
          <a:srcRect/>
          <a:stretch>
            <a:fillRect/>
          </a:stretch>
        </p:blipFill>
        <p:spPr bwMode="auto">
          <a:xfrm rot="19839132">
            <a:off x="107202" y="3999613"/>
            <a:ext cx="2459037" cy="498475"/>
          </a:xfrm>
          <a:prstGeom prst="rect">
            <a:avLst/>
          </a:prstGeom>
          <a:noFill/>
          <a:ln w="9525">
            <a:noFill/>
            <a:miter lim="800000"/>
            <a:headEnd/>
            <a:tailEnd/>
          </a:ln>
        </p:spPr>
      </p:pic>
      <p:pic>
        <p:nvPicPr>
          <p:cNvPr id="6" name="Imagen 3"/>
          <p:cNvPicPr>
            <a:picLocks noChangeAspect="1"/>
          </p:cNvPicPr>
          <p:nvPr/>
        </p:nvPicPr>
        <p:blipFill>
          <a:blip r:embed="rId5"/>
          <a:srcRect/>
          <a:stretch>
            <a:fillRect/>
          </a:stretch>
        </p:blipFill>
        <p:spPr bwMode="auto">
          <a:xfrm>
            <a:off x="714348" y="5214950"/>
            <a:ext cx="1441450" cy="1439863"/>
          </a:xfrm>
          <a:prstGeom prst="rect">
            <a:avLst/>
          </a:prstGeom>
          <a:noFill/>
          <a:ln w="9525">
            <a:noFill/>
            <a:miter lim="800000"/>
            <a:headEnd/>
            <a:tailEnd/>
          </a:ln>
        </p:spPr>
      </p:pic>
      <p:pic>
        <p:nvPicPr>
          <p:cNvPr id="7" name="Picture 41" descr="Comisión Federal de Electricidad">
            <a:hlinkClick r:id="rId6"/>
          </p:cNvPr>
          <p:cNvPicPr>
            <a:picLocks noChangeAspect="1" noChangeArrowheads="1"/>
          </p:cNvPicPr>
          <p:nvPr/>
        </p:nvPicPr>
        <p:blipFill>
          <a:blip r:embed="rId7"/>
          <a:srcRect/>
          <a:stretch>
            <a:fillRect/>
          </a:stretch>
        </p:blipFill>
        <p:spPr bwMode="auto">
          <a:xfrm rot="19952978">
            <a:off x="5804404" y="5116338"/>
            <a:ext cx="3190875" cy="857250"/>
          </a:xfrm>
          <a:prstGeom prst="rect">
            <a:avLst/>
          </a:prstGeom>
          <a:noFill/>
          <a:ln w="9525">
            <a:noFill/>
            <a:miter lim="800000"/>
            <a:headEnd/>
            <a:tailEnd/>
          </a:ln>
        </p:spPr>
      </p:pic>
      <p:pic>
        <p:nvPicPr>
          <p:cNvPr id="8" name="Picture 19" descr="http://tbn3.google.com/images?q=tbn:07wH2m92-epD-M:http://www.kalysis.com/content/modules/EasyContent/images/content/serpa.jpeg">
            <a:hlinkClick r:id="rId8"/>
          </p:cNvPr>
          <p:cNvPicPr>
            <a:picLocks noChangeAspect="1" noChangeArrowheads="1"/>
          </p:cNvPicPr>
          <p:nvPr/>
        </p:nvPicPr>
        <p:blipFill>
          <a:blip r:embed="rId9"/>
          <a:srcRect/>
          <a:stretch>
            <a:fillRect/>
          </a:stretch>
        </p:blipFill>
        <p:spPr bwMode="auto">
          <a:xfrm>
            <a:off x="6929454" y="3143248"/>
            <a:ext cx="1154115" cy="1170994"/>
          </a:xfrm>
          <a:prstGeom prst="rect">
            <a:avLst/>
          </a:prstGeom>
          <a:noFill/>
          <a:ln w="9525">
            <a:noFill/>
            <a:miter lim="800000"/>
            <a:headEnd/>
            <a:tailEnd/>
          </a:ln>
        </p:spPr>
      </p:pic>
      <p:pic>
        <p:nvPicPr>
          <p:cNvPr id="9" name="Imagen 1"/>
          <p:cNvPicPr>
            <a:picLocks noChangeAspect="1"/>
          </p:cNvPicPr>
          <p:nvPr/>
        </p:nvPicPr>
        <p:blipFill>
          <a:blip r:embed="rId10"/>
          <a:srcRect/>
          <a:stretch>
            <a:fillRect/>
          </a:stretch>
        </p:blipFill>
        <p:spPr bwMode="auto">
          <a:xfrm>
            <a:off x="2786050" y="5786454"/>
            <a:ext cx="1905000" cy="881063"/>
          </a:xfrm>
          <a:prstGeom prst="rect">
            <a:avLst/>
          </a:prstGeom>
          <a:noFill/>
          <a:ln w="9525">
            <a:noFill/>
            <a:miter lim="800000"/>
            <a:headEnd/>
            <a:tailEnd/>
          </a:ln>
        </p:spPr>
      </p:pic>
      <p:pic>
        <p:nvPicPr>
          <p:cNvPr id="10" name="Imagen 1"/>
          <p:cNvPicPr>
            <a:picLocks noChangeAspect="1"/>
          </p:cNvPicPr>
          <p:nvPr/>
        </p:nvPicPr>
        <p:blipFill>
          <a:blip r:embed="rId11"/>
          <a:srcRect/>
          <a:stretch>
            <a:fillRect/>
          </a:stretch>
        </p:blipFill>
        <p:spPr bwMode="auto">
          <a:xfrm>
            <a:off x="3214678" y="4429132"/>
            <a:ext cx="2603500" cy="1092200"/>
          </a:xfrm>
          <a:prstGeom prst="rect">
            <a:avLst/>
          </a:prstGeom>
          <a:noFill/>
          <a:ln w="9525">
            <a:noFill/>
            <a:miter lim="800000"/>
            <a:headEnd/>
            <a:tailEnd/>
          </a:ln>
        </p:spPr>
      </p:pic>
      <p:grpSp>
        <p:nvGrpSpPr>
          <p:cNvPr id="11" name="Group 28"/>
          <p:cNvGrpSpPr>
            <a:grpSpLocks/>
          </p:cNvGrpSpPr>
          <p:nvPr/>
        </p:nvGrpSpPr>
        <p:grpSpPr bwMode="auto">
          <a:xfrm>
            <a:off x="4143372" y="3357562"/>
            <a:ext cx="2543175" cy="876300"/>
            <a:chOff x="0" y="0"/>
            <a:chExt cx="1602" cy="390"/>
          </a:xfrm>
        </p:grpSpPr>
        <p:pic>
          <p:nvPicPr>
            <p:cNvPr id="12" name="Picture 32" descr="http://www.ariza.com.mx/Library/navegacion/img/navegacion2_r2_c1.gif"/>
            <p:cNvPicPr>
              <a:picLocks noChangeAspect="1" noChangeArrowheads="1"/>
            </p:cNvPicPr>
            <p:nvPr/>
          </p:nvPicPr>
          <p:blipFill>
            <a:blip r:embed="rId12"/>
            <a:srcRect/>
            <a:stretch>
              <a:fillRect/>
            </a:stretch>
          </p:blipFill>
          <p:spPr bwMode="auto">
            <a:xfrm>
              <a:off x="0" y="0"/>
              <a:ext cx="1602" cy="390"/>
            </a:xfrm>
            <a:prstGeom prst="rect">
              <a:avLst/>
            </a:prstGeom>
            <a:noFill/>
            <a:ln w="9525">
              <a:noFill/>
              <a:miter lim="800000"/>
              <a:headEnd/>
              <a:tailEnd/>
            </a:ln>
          </p:spPr>
        </p:pic>
        <p:sp>
          <p:nvSpPr>
            <p:cNvPr id="13" name="Freeform 35">
              <a:hlinkClick r:id="rId13" action="ppaction://hlinkfile"/>
            </p:cNvPr>
            <p:cNvSpPr>
              <a:spLocks/>
            </p:cNvSpPr>
            <p:nvPr/>
          </p:nvSpPr>
          <p:spPr bwMode="auto">
            <a:xfrm>
              <a:off x="186" y="12"/>
              <a:ext cx="942" cy="348"/>
            </a:xfrm>
            <a:custGeom>
              <a:avLst/>
              <a:gdLst>
                <a:gd name="T0" fmla="*/ 18 w 942"/>
                <a:gd name="T1" fmla="*/ 6 h 348"/>
                <a:gd name="T2" fmla="*/ 0 w 942"/>
                <a:gd name="T3" fmla="*/ 120 h 348"/>
                <a:gd name="T4" fmla="*/ 108 w 942"/>
                <a:gd name="T5" fmla="*/ 252 h 348"/>
                <a:gd name="T6" fmla="*/ 390 w 942"/>
                <a:gd name="T7" fmla="*/ 348 h 348"/>
                <a:gd name="T8" fmla="*/ 648 w 942"/>
                <a:gd name="T9" fmla="*/ 336 h 348"/>
                <a:gd name="T10" fmla="*/ 858 w 942"/>
                <a:gd name="T11" fmla="*/ 258 h 348"/>
                <a:gd name="T12" fmla="*/ 942 w 942"/>
                <a:gd name="T13" fmla="*/ 138 h 348"/>
                <a:gd name="T14" fmla="*/ 930 w 942"/>
                <a:gd name="T15" fmla="*/ 30 h 348"/>
                <a:gd name="T16" fmla="*/ 906 w 942"/>
                <a:gd name="T17" fmla="*/ 0 h 348"/>
                <a:gd name="T18" fmla="*/ 18 w 942"/>
                <a:gd name="T19" fmla="*/ 6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2"/>
                <a:gd name="T31" fmla="*/ 0 h 348"/>
                <a:gd name="T32" fmla="*/ 942 w 94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2" h="348">
                  <a:moveTo>
                    <a:pt x="18" y="6"/>
                  </a:moveTo>
                  <a:lnTo>
                    <a:pt x="0" y="120"/>
                  </a:lnTo>
                  <a:lnTo>
                    <a:pt x="108" y="252"/>
                  </a:lnTo>
                  <a:lnTo>
                    <a:pt x="390" y="348"/>
                  </a:lnTo>
                  <a:lnTo>
                    <a:pt x="648" y="336"/>
                  </a:lnTo>
                  <a:lnTo>
                    <a:pt x="858" y="258"/>
                  </a:lnTo>
                  <a:lnTo>
                    <a:pt x="942" y="138"/>
                  </a:lnTo>
                  <a:lnTo>
                    <a:pt x="930" y="30"/>
                  </a:lnTo>
                  <a:lnTo>
                    <a:pt x="906" y="0"/>
                  </a:lnTo>
                  <a:lnTo>
                    <a:pt x="18" y="6"/>
                  </a:lnTo>
                  <a:close/>
                </a:path>
              </a:pathLst>
            </a:custGeom>
            <a:noFill/>
            <a:ln w="9525">
              <a:noFill/>
              <a:round/>
              <a:headEnd/>
              <a:tailEnd/>
            </a:ln>
          </p:spPr>
          <p:txBody>
            <a:bodyPr/>
            <a:lstStyle/>
            <a:p>
              <a:endParaRPr lang="es-MX"/>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just"/>
            <a:r>
              <a:rPr lang="es-MX" dirty="0" smtClean="0"/>
              <a:t>    BIENVENIDO </a:t>
            </a:r>
            <a:r>
              <a:rPr lang="es-MX" dirty="0" smtClean="0"/>
              <a:t>A </a:t>
            </a:r>
            <a:r>
              <a:rPr lang="es-MX" dirty="0" smtClean="0"/>
              <a:t>AKUMA´S</a:t>
            </a:r>
            <a:endParaRPr lang="es-MX" dirty="0"/>
          </a:p>
        </p:txBody>
      </p:sp>
      <p:sp>
        <p:nvSpPr>
          <p:cNvPr id="3" name="2 Marcador de contenido"/>
          <p:cNvSpPr>
            <a:spLocks noGrp="1"/>
          </p:cNvSpPr>
          <p:nvPr>
            <p:ph idx="1"/>
          </p:nvPr>
        </p:nvSpPr>
        <p:spPr/>
        <p:txBody>
          <a:bodyPr>
            <a:normAutofit/>
          </a:bodyPr>
          <a:lstStyle/>
          <a:p>
            <a:endParaRPr lang="es-MX" sz="2400" dirty="0" smtClean="0">
              <a:latin typeface="Arial" pitchFamily="34" charset="0"/>
              <a:cs typeface="Arial" pitchFamily="34" charset="0"/>
            </a:endParaRPr>
          </a:p>
          <a:p>
            <a:r>
              <a:rPr lang="es-MX" sz="2400" dirty="0" smtClean="0">
                <a:latin typeface="Arial" pitchFamily="34" charset="0"/>
                <a:cs typeface="Arial" pitchFamily="34" charset="0"/>
              </a:rPr>
              <a:t>AKUMA´S ha creado uno de los sistemas de administración de flotillas y particulares más completos disponibles hoy en día. Nuestras flotillas y particulares reciben el mejor servicio de mantenimiento. Mediante la herramienta más poderosa para controlar, administrar y evaluar cada una de sus unidades.</a:t>
            </a:r>
          </a:p>
          <a:p>
            <a:r>
              <a:rPr lang="es-MX" sz="2400" dirty="0" smtClean="0">
                <a:latin typeface="Arial" pitchFamily="34" charset="0"/>
                <a:cs typeface="Arial" pitchFamily="34" charset="0"/>
              </a:rPr>
              <a:t>AKUMA´S le ofrece el mejor programa de administración pensando en sus necesidades esto con el fin de ofrecerle mejor servicio y comodidad que ningún otro auto servicio podrá igualar. </a:t>
            </a:r>
            <a:endParaRPr lang="es-MX" sz="2400" dirty="0">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85728"/>
            <a:ext cx="8329642" cy="6072230"/>
          </a:xfrm>
        </p:spPr>
        <p:txBody>
          <a:bodyPr>
            <a:normAutofit/>
          </a:bodyPr>
          <a:lstStyle/>
          <a:p>
            <a:pPr algn="ctr"/>
            <a:r>
              <a:rPr lang="es-MX" dirty="0" smtClean="0">
                <a:effectLst>
                  <a:glow rad="63500">
                    <a:schemeClr val="accent1">
                      <a:satMod val="175000"/>
                      <a:alpha val="40000"/>
                    </a:schemeClr>
                  </a:glow>
                </a:effectLst>
              </a:rPr>
              <a:t>EJECUTAMOS LOS SIGUIENTES SERVICIOS CON LA MAS ALTA CALIDAD DE MANO DE OBRA Y REFACCIONES.</a:t>
            </a:r>
          </a:p>
          <a:p>
            <a:pPr>
              <a:buNone/>
            </a:pPr>
            <a:endParaRPr lang="es-MX" dirty="0">
              <a:effectLst>
                <a:glow rad="63500">
                  <a:schemeClr val="accent1">
                    <a:satMod val="175000"/>
                    <a:alpha val="40000"/>
                  </a:schemeClr>
                </a:glow>
              </a:effectLst>
              <a:latin typeface="Arial" pitchFamily="34" charset="0"/>
              <a:cs typeface="Arial" pitchFamily="34" charset="0"/>
            </a:endParaRPr>
          </a:p>
        </p:txBody>
      </p:sp>
      <p:sp>
        <p:nvSpPr>
          <p:cNvPr id="4" name="3 Rectángulo"/>
          <p:cNvSpPr/>
          <p:nvPr/>
        </p:nvSpPr>
        <p:spPr>
          <a:xfrm>
            <a:off x="714348" y="1928803"/>
            <a:ext cx="7572428" cy="4524315"/>
          </a:xfrm>
          <a:prstGeom prst="rect">
            <a:avLst/>
          </a:prstGeom>
        </p:spPr>
        <p:txBody>
          <a:bodyPr wrap="square">
            <a:spAutoFit/>
          </a:bodyPr>
          <a:lstStyle/>
          <a:p>
            <a:pPr algn="ctr"/>
            <a:r>
              <a:rPr lang="es-ES" sz="2400" b="1" dirty="0" smtClean="0">
                <a:latin typeface="Arial" pitchFamily="34" charset="0"/>
                <a:cs typeface="Arial" pitchFamily="34" charset="0"/>
              </a:rPr>
              <a:t>AJUSTES DE MOTOR</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AFINACIONES MAYORES Y MENORES</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SUSPENSIÓN</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CLUTCH</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FRENOS</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TRANSMISIONES AUTOMÁTICAS</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TAPICERÍA</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HOJALATERÍA Y PINTURA</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SERVICIO ELÉCTRICO</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ALINEACIÓN Y BALANCEO</a:t>
            </a:r>
            <a:br>
              <a:rPr lang="es-ES" sz="2400" b="1" dirty="0" smtClean="0">
                <a:latin typeface="Arial" pitchFamily="34" charset="0"/>
                <a:cs typeface="Arial" pitchFamily="34" charset="0"/>
              </a:rPr>
            </a:br>
            <a:r>
              <a:rPr lang="es-ES" sz="2400" b="1" dirty="0" smtClean="0">
                <a:latin typeface="Arial" pitchFamily="34" charset="0"/>
                <a:cs typeface="Arial" pitchFamily="34" charset="0"/>
              </a:rPr>
              <a:t>LAVADO Y ENGRASADO, ETC.</a:t>
            </a:r>
            <a:br>
              <a:rPr lang="es-ES" sz="2400" b="1" dirty="0" smtClean="0">
                <a:latin typeface="Arial" pitchFamily="34" charset="0"/>
                <a:cs typeface="Arial" pitchFamily="34" charset="0"/>
              </a:rPr>
            </a:br>
            <a:endParaRPr lang="es-MX" sz="2400"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28604"/>
            <a:ext cx="8229600" cy="5697559"/>
          </a:xfrm>
        </p:spPr>
        <p:txBody>
          <a:bodyPr/>
          <a:lstStyle/>
          <a:p>
            <a:r>
              <a:rPr lang="es-MX" sz="2400" dirty="0" smtClean="0">
                <a:latin typeface="Arial" pitchFamily="34" charset="0"/>
                <a:cs typeface="Arial" pitchFamily="34" charset="0"/>
              </a:rPr>
              <a:t>ADMINISTRADOR DE GASTOS Y TESORERÍA.</a:t>
            </a:r>
          </a:p>
          <a:p>
            <a:pPr algn="just">
              <a:buNone/>
            </a:pPr>
            <a:r>
              <a:rPr lang="es-MX" dirty="0" smtClean="0">
                <a:latin typeface="Arial" pitchFamily="34" charset="0"/>
                <a:cs typeface="Arial" pitchFamily="34" charset="0"/>
              </a:rPr>
              <a:t>   </a:t>
            </a:r>
            <a:r>
              <a:rPr lang="es-MX" sz="2400" dirty="0" smtClean="0">
                <a:latin typeface="Arial" pitchFamily="34" charset="0"/>
                <a:cs typeface="Arial" pitchFamily="34" charset="0"/>
              </a:rPr>
              <a:t>Cada gerente o administrados de las flotillas podrá conocer en cualquier momento los montos erogados en el mantenimiento de sus flotillas, así como conocer su disponibilidad de crédito y cuentas por pagar.</a:t>
            </a:r>
          </a:p>
          <a:p>
            <a:pPr algn="just"/>
            <a:endParaRPr lang="es-MX" sz="2400" dirty="0" smtClean="0">
              <a:latin typeface="Arial" pitchFamily="34" charset="0"/>
              <a:cs typeface="Arial" pitchFamily="34" charset="0"/>
            </a:endParaRPr>
          </a:p>
          <a:p>
            <a:pPr algn="just"/>
            <a:r>
              <a:rPr lang="es-MX" sz="2400" dirty="0" smtClean="0">
                <a:latin typeface="Arial" pitchFamily="34" charset="0"/>
                <a:cs typeface="Arial" pitchFamily="34" charset="0"/>
              </a:rPr>
              <a:t>COBERTURA.</a:t>
            </a:r>
          </a:p>
          <a:p>
            <a:pPr algn="just">
              <a:buNone/>
            </a:pPr>
            <a:r>
              <a:rPr lang="es-MX" sz="2400" dirty="0">
                <a:latin typeface="Arial" pitchFamily="34" charset="0"/>
                <a:cs typeface="Arial" pitchFamily="34" charset="0"/>
              </a:rPr>
              <a:t> </a:t>
            </a:r>
            <a:r>
              <a:rPr lang="es-MX" sz="2400" dirty="0" smtClean="0">
                <a:latin typeface="Arial" pitchFamily="34" charset="0"/>
                <a:cs typeface="Arial" pitchFamily="34" charset="0"/>
              </a:rPr>
              <a:t>    AKUMA´S cuenta con una cobertura en cualquier parte del Estado ya que cuenta con el servicio de trasladarse con el equipo adecuado y de mejor calidad para cubrir tus necesidades esto disponible para todos nuestros clientes.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00042"/>
            <a:ext cx="8229600" cy="5626121"/>
          </a:xfrm>
        </p:spPr>
        <p:txBody>
          <a:bodyPr>
            <a:normAutofit/>
          </a:bodyPr>
          <a:lstStyle/>
          <a:p>
            <a:endParaRPr lang="es-MX" sz="2400" dirty="0" smtClean="0">
              <a:latin typeface="Arial" pitchFamily="34" charset="0"/>
              <a:cs typeface="Arial" pitchFamily="34" charset="0"/>
            </a:endParaRPr>
          </a:p>
          <a:p>
            <a:endParaRPr lang="es-MX" sz="2400" dirty="0">
              <a:latin typeface="Arial" pitchFamily="34" charset="0"/>
              <a:cs typeface="Arial" pitchFamily="34" charset="0"/>
            </a:endParaRPr>
          </a:p>
          <a:p>
            <a:endParaRPr lang="es-MX" sz="2400" dirty="0" smtClean="0">
              <a:latin typeface="Arial" pitchFamily="34" charset="0"/>
              <a:cs typeface="Arial" pitchFamily="34" charset="0"/>
            </a:endParaRPr>
          </a:p>
          <a:p>
            <a:pPr algn="just"/>
            <a:r>
              <a:rPr lang="es-MX" sz="2400" dirty="0" smtClean="0">
                <a:latin typeface="Arial" pitchFamily="34" charset="0"/>
                <a:cs typeface="Arial" pitchFamily="34" charset="0"/>
              </a:rPr>
              <a:t>SERVICIO.</a:t>
            </a:r>
          </a:p>
          <a:p>
            <a:pPr algn="just">
              <a:buNone/>
            </a:pPr>
            <a:r>
              <a:rPr lang="es-MX" sz="2400" dirty="0">
                <a:latin typeface="Arial" pitchFamily="34" charset="0"/>
                <a:cs typeface="Arial" pitchFamily="34" charset="0"/>
              </a:rPr>
              <a:t> </a:t>
            </a:r>
            <a:r>
              <a:rPr lang="es-MX" sz="2400" dirty="0" smtClean="0">
                <a:latin typeface="Arial" pitchFamily="34" charset="0"/>
                <a:cs typeface="Arial" pitchFamily="34" charset="0"/>
              </a:rPr>
              <a:t>    En AKUMA´S inspeccionamos cada vehículo utilizando los formatos más completos, de donde determinamos las necesidades exactas y le entregamos un presupuesto detallado. Utilizamos refacciones de la más alta calidad, excediendo siempre las especificaciones de fabricante, tomando en cuenta las siguientes marcas.</a:t>
            </a:r>
          </a:p>
          <a:p>
            <a:pPr algn="just">
              <a:buNone/>
            </a:pPr>
            <a:endParaRPr lang="es-MX" sz="2400" dirty="0">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3200" b="1" dirty="0" smtClean="0">
                <a:latin typeface="Arial" pitchFamily="34" charset="0"/>
                <a:cs typeface="Arial" pitchFamily="34" charset="0"/>
              </a:rPr>
              <a:t>PRINCIPALES MARCAS</a:t>
            </a:r>
            <a:r>
              <a:rPr lang="es-ES" sz="3200" dirty="0" smtClean="0">
                <a:latin typeface="Arial" pitchFamily="34" charset="0"/>
                <a:cs typeface="Arial" pitchFamily="34" charset="0"/>
              </a:rPr>
              <a:t/>
            </a:r>
            <a:br>
              <a:rPr lang="es-ES" sz="3200" dirty="0" smtClean="0">
                <a:latin typeface="Arial" pitchFamily="34" charset="0"/>
                <a:cs typeface="Arial" pitchFamily="34" charset="0"/>
              </a:rPr>
            </a:br>
            <a:endParaRPr lang="es-MX" sz="3200" dirty="0">
              <a:latin typeface="Arial" pitchFamily="34" charset="0"/>
              <a:cs typeface="Arial" pitchFamily="34" charset="0"/>
            </a:endParaRPr>
          </a:p>
        </p:txBody>
      </p:sp>
      <p:pic>
        <p:nvPicPr>
          <p:cNvPr id="4" name="Picture 37" descr="http://mayasa.com.mx/docs/imagenes/todas.jpg"/>
          <p:cNvPicPr>
            <a:picLocks noChangeAspect="1" noChangeArrowheads="1"/>
          </p:cNvPicPr>
          <p:nvPr/>
        </p:nvPicPr>
        <p:blipFill>
          <a:blip r:embed="rId2"/>
          <a:srcRect/>
          <a:stretch>
            <a:fillRect/>
          </a:stretch>
        </p:blipFill>
        <p:spPr bwMode="auto">
          <a:xfrm>
            <a:off x="142844" y="928670"/>
            <a:ext cx="8770430" cy="5572164"/>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3600" b="1" dirty="0" smtClean="0">
                <a:latin typeface="Arial" pitchFamily="34" charset="0"/>
                <a:cs typeface="Arial" pitchFamily="34" charset="0"/>
              </a:rPr>
              <a:t>CURRÍCULUM EMPRESARIAL</a:t>
            </a:r>
            <a:endParaRPr lang="es-MX" sz="3600" dirty="0">
              <a:latin typeface="Arial" pitchFamily="34" charset="0"/>
              <a:cs typeface="Arial" pitchFamily="34" charset="0"/>
            </a:endParaRPr>
          </a:p>
        </p:txBody>
      </p:sp>
      <p:sp>
        <p:nvSpPr>
          <p:cNvPr id="3" name="2 Marcador de contenido"/>
          <p:cNvSpPr>
            <a:spLocks noGrp="1"/>
          </p:cNvSpPr>
          <p:nvPr>
            <p:ph idx="1"/>
          </p:nvPr>
        </p:nvSpPr>
        <p:spPr>
          <a:xfrm>
            <a:off x="428596" y="1428736"/>
            <a:ext cx="8229600" cy="5000660"/>
          </a:xfrm>
        </p:spPr>
        <p:txBody>
          <a:bodyPr>
            <a:normAutofit/>
          </a:bodyPr>
          <a:lstStyle/>
          <a:p>
            <a:pPr algn="just">
              <a:lnSpc>
                <a:spcPct val="90000"/>
              </a:lnSpc>
            </a:pPr>
            <a:r>
              <a:rPr lang="es-MX" sz="2800" dirty="0" smtClean="0">
                <a:latin typeface="Arial" pitchFamily="34" charset="0"/>
                <a:cs typeface="Arial" pitchFamily="34" charset="0"/>
              </a:rPr>
              <a:t>AKUMA</a:t>
            </a:r>
            <a:r>
              <a:rPr lang="es-MX" altLang="es-ES" sz="2800" dirty="0" smtClean="0">
                <a:latin typeface="Arial" pitchFamily="34" charset="0"/>
                <a:cs typeface="Arial" pitchFamily="34" charset="0"/>
              </a:rPr>
              <a:t>’</a:t>
            </a:r>
            <a:r>
              <a:rPr lang="es-MX" sz="2800" dirty="0" smtClean="0">
                <a:latin typeface="Arial" pitchFamily="34" charset="0"/>
                <a:cs typeface="Arial" pitchFamily="34" charset="0"/>
              </a:rPr>
              <a:t>S es una empresa constituida en el año de 1998 y su giro principal es la Compra y  venta de refacciones nuevas y usadas, Servicios Generales, Ferretería y herramienta de vía, así como también Taller Automotriz Completo (TAC).</a:t>
            </a:r>
          </a:p>
          <a:p>
            <a:pPr algn="just">
              <a:lnSpc>
                <a:spcPct val="90000"/>
              </a:lnSpc>
            </a:pPr>
            <a:endParaRPr lang="es-MX" sz="2800" dirty="0" smtClean="0">
              <a:latin typeface="Arial" pitchFamily="34" charset="0"/>
              <a:cs typeface="Arial" pitchFamily="34" charset="0"/>
            </a:endParaRPr>
          </a:p>
          <a:p>
            <a:pPr algn="just">
              <a:lnSpc>
                <a:spcPct val="90000"/>
              </a:lnSpc>
            </a:pPr>
            <a:endParaRPr lang="es-ES" sz="2800" dirty="0" smtClean="0">
              <a:latin typeface="Arial" pitchFamily="34" charset="0"/>
              <a:cs typeface="Arial" pitchFamily="34" charset="0"/>
            </a:endParaRPr>
          </a:p>
          <a:p>
            <a:pPr algn="just">
              <a:lnSpc>
                <a:spcPct val="90000"/>
              </a:lnSpc>
            </a:pPr>
            <a:r>
              <a:rPr lang="es-ES" sz="2800" dirty="0" smtClean="0">
                <a:latin typeface="Arial" pitchFamily="34" charset="0"/>
                <a:cs typeface="Arial" pitchFamily="34" charset="0"/>
              </a:rPr>
              <a:t>El TAC nace con el objetivo  de Satisfacer Integralmente las necesidades de Servicio Automotriz a flotillas y público en general.</a:t>
            </a:r>
            <a:endParaRPr lang="es-MX" sz="2800" dirty="0">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Autofit/>
          </a:bodyPr>
          <a:lstStyle/>
          <a:p>
            <a:r>
              <a:rPr lang="es-MX" sz="3600" b="1" dirty="0" smtClean="0">
                <a:latin typeface="Arial" pitchFamily="34" charset="0"/>
                <a:cs typeface="Arial" pitchFamily="34" charset="0"/>
              </a:rPr>
              <a:t>MARCAS ORIGINALES</a:t>
            </a:r>
            <a:r>
              <a:rPr lang="es-ES" sz="3600" dirty="0" smtClean="0">
                <a:latin typeface="Arial" pitchFamily="34" charset="0"/>
                <a:cs typeface="Arial" pitchFamily="34" charset="0"/>
              </a:rPr>
              <a:t/>
            </a:r>
            <a:br>
              <a:rPr lang="es-ES" sz="3600" dirty="0" smtClean="0">
                <a:latin typeface="Arial" pitchFamily="34" charset="0"/>
                <a:cs typeface="Arial" pitchFamily="34" charset="0"/>
              </a:rPr>
            </a:br>
            <a:endParaRPr lang="es-MX" sz="3600" dirty="0">
              <a:latin typeface="Arial" pitchFamily="34" charset="0"/>
              <a:cs typeface="Arial" pitchFamily="34" charset="0"/>
            </a:endParaRPr>
          </a:p>
        </p:txBody>
      </p:sp>
      <p:pic>
        <p:nvPicPr>
          <p:cNvPr id="5" name="Imagen 1"/>
          <p:cNvPicPr>
            <a:picLocks noChangeAspect="1"/>
          </p:cNvPicPr>
          <p:nvPr/>
        </p:nvPicPr>
        <p:blipFill>
          <a:blip r:embed="rId2"/>
          <a:srcRect/>
          <a:stretch>
            <a:fillRect/>
          </a:stretch>
        </p:blipFill>
        <p:spPr bwMode="auto">
          <a:xfrm rot="20220540">
            <a:off x="288180" y="431270"/>
            <a:ext cx="1620838" cy="708025"/>
          </a:xfrm>
          <a:prstGeom prst="rect">
            <a:avLst/>
          </a:prstGeom>
          <a:noFill/>
          <a:ln w="9525">
            <a:noFill/>
            <a:miter lim="800000"/>
            <a:headEnd/>
            <a:tailEnd/>
          </a:ln>
        </p:spPr>
      </p:pic>
      <p:pic>
        <p:nvPicPr>
          <p:cNvPr id="6" name="Picture 2" descr="http://www.motorcraft.com.mx/motorcraft/images/mainproducts.gif"/>
          <p:cNvPicPr>
            <a:picLocks noChangeAspect="1" noChangeArrowheads="1"/>
          </p:cNvPicPr>
          <p:nvPr/>
        </p:nvPicPr>
        <p:blipFill>
          <a:blip r:embed="rId3"/>
          <a:srcRect/>
          <a:stretch>
            <a:fillRect/>
          </a:stretch>
        </p:blipFill>
        <p:spPr bwMode="auto">
          <a:xfrm>
            <a:off x="1000100" y="2071678"/>
            <a:ext cx="3067050" cy="1571625"/>
          </a:xfrm>
          <a:prstGeom prst="rect">
            <a:avLst/>
          </a:prstGeom>
          <a:noFill/>
          <a:ln w="9525">
            <a:noFill/>
            <a:miter lim="800000"/>
            <a:headEnd/>
            <a:tailEnd/>
          </a:ln>
        </p:spPr>
      </p:pic>
      <p:pic>
        <p:nvPicPr>
          <p:cNvPr id="7" name="Picture 4" descr="http://www.portalautomotriz.com/retododge/images/crnr_02.gif"/>
          <p:cNvPicPr>
            <a:picLocks noChangeAspect="1" noChangeArrowheads="1"/>
          </p:cNvPicPr>
          <p:nvPr/>
        </p:nvPicPr>
        <p:blipFill>
          <a:blip r:embed="rId4"/>
          <a:srcRect/>
          <a:stretch>
            <a:fillRect/>
          </a:stretch>
        </p:blipFill>
        <p:spPr bwMode="auto">
          <a:xfrm>
            <a:off x="4857752" y="1428736"/>
            <a:ext cx="4031144" cy="714380"/>
          </a:xfrm>
          <a:prstGeom prst="rect">
            <a:avLst/>
          </a:prstGeom>
          <a:noFill/>
          <a:ln w="9525">
            <a:noFill/>
            <a:miter lim="800000"/>
            <a:headEnd/>
            <a:tailEnd/>
          </a:ln>
        </p:spPr>
      </p:pic>
      <p:pic>
        <p:nvPicPr>
          <p:cNvPr id="8" name="Picture 6" descr="http://www.gmpartsdirect.com/images/logo.gif">
            <a:hlinkClick r:id="rId5"/>
          </p:cNvPr>
          <p:cNvPicPr>
            <a:picLocks noChangeAspect="1" noChangeArrowheads="1"/>
          </p:cNvPicPr>
          <p:nvPr/>
        </p:nvPicPr>
        <p:blipFill>
          <a:blip r:embed="rId6"/>
          <a:srcRect/>
          <a:stretch>
            <a:fillRect/>
          </a:stretch>
        </p:blipFill>
        <p:spPr bwMode="auto">
          <a:xfrm>
            <a:off x="5143504" y="3000372"/>
            <a:ext cx="3305177" cy="762001"/>
          </a:xfrm>
          <a:prstGeom prst="rect">
            <a:avLst/>
          </a:prstGeom>
          <a:noFill/>
          <a:ln w="9525">
            <a:noFill/>
            <a:miter lim="800000"/>
            <a:headEnd/>
            <a:tailEnd/>
          </a:ln>
        </p:spPr>
      </p:pic>
      <p:pic>
        <p:nvPicPr>
          <p:cNvPr id="9" name="Picture 8" descr="http://mx.volkswagen.com/vwcms_publish/etc/medialib/vwcms/virtualmaster/mx/homepage/stage.Par.0645.Image.gif">
            <a:hlinkClick r:id="rId7"/>
          </p:cNvPr>
          <p:cNvPicPr>
            <a:picLocks noChangeAspect="1" noChangeArrowheads="1"/>
          </p:cNvPicPr>
          <p:nvPr/>
        </p:nvPicPr>
        <p:blipFill>
          <a:blip r:embed="rId8"/>
          <a:srcRect/>
          <a:stretch>
            <a:fillRect/>
          </a:stretch>
        </p:blipFill>
        <p:spPr bwMode="auto">
          <a:xfrm>
            <a:off x="642910" y="4714883"/>
            <a:ext cx="2500330" cy="1250165"/>
          </a:xfrm>
          <a:prstGeom prst="rect">
            <a:avLst/>
          </a:prstGeom>
          <a:noFill/>
          <a:ln w="9525">
            <a:noFill/>
            <a:miter lim="800000"/>
            <a:headEnd/>
            <a:tailEnd/>
          </a:ln>
        </p:spPr>
      </p:pic>
      <p:pic>
        <p:nvPicPr>
          <p:cNvPr id="10" name="Picture 10" descr="http://tbn0.google.com/images?q=tbn:44ztOd_ATZed4M:http://blog.uncovering.org/archives/uploads/2006/060517logos-autos1.jpg">
            <a:hlinkClick r:id="rId9"/>
          </p:cNvPr>
          <p:cNvPicPr>
            <a:picLocks noChangeAspect="1" noChangeArrowheads="1"/>
          </p:cNvPicPr>
          <p:nvPr/>
        </p:nvPicPr>
        <p:blipFill>
          <a:blip r:embed="rId10"/>
          <a:srcRect/>
          <a:stretch>
            <a:fillRect/>
          </a:stretch>
        </p:blipFill>
        <p:spPr bwMode="auto">
          <a:xfrm>
            <a:off x="4429124" y="4286256"/>
            <a:ext cx="2786082" cy="226218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3200" dirty="0" smtClean="0">
                <a:latin typeface="Arial" pitchFamily="34" charset="0"/>
                <a:cs typeface="Arial" pitchFamily="34" charset="0"/>
              </a:rPr>
              <a:t>EXTENSO SERVICIO DE MANTENIMIENTO PREVENTIVO</a:t>
            </a:r>
            <a:endParaRPr lang="es-MX" sz="3200" dirty="0">
              <a:latin typeface="Arial" pitchFamily="34" charset="0"/>
              <a:cs typeface="Arial" pitchFamily="34" charset="0"/>
            </a:endParaRPr>
          </a:p>
        </p:txBody>
      </p:sp>
      <p:sp>
        <p:nvSpPr>
          <p:cNvPr id="3" name="2 Marcador de contenido"/>
          <p:cNvSpPr>
            <a:spLocks noGrp="1"/>
          </p:cNvSpPr>
          <p:nvPr>
            <p:ph idx="1"/>
          </p:nvPr>
        </p:nvSpPr>
        <p:spPr/>
        <p:txBody>
          <a:bodyPr/>
          <a:lstStyle/>
          <a:p>
            <a:r>
              <a:rPr lang="es-MX" dirty="0" smtClean="0"/>
              <a:t>Nadie mejor que AKUMA´S entiende las necesidades de mantener sus vehículos circulando consientes de eso, impulsamos con fuerza el mantenimiento preventivo. Es sabio que el mantenimiento correctivo es mucho más costoso que el preventivo, tanto por los montos de la reparación como por los tiempos que las unidades se detienen. Esto representa perdida para su empresa y lo sabemos.</a:t>
            </a:r>
            <a:endParaRPr lang="es-MX"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357166"/>
            <a:ext cx="8229600" cy="1143000"/>
          </a:xfrm>
        </p:spPr>
        <p:txBody>
          <a:bodyPr>
            <a:normAutofit fontScale="90000"/>
          </a:bodyPr>
          <a:lstStyle/>
          <a:p>
            <a:r>
              <a:rPr lang="es-MX" sz="3600" b="1" kern="0" dirty="0">
                <a:latin typeface="Arial" pitchFamily="34" charset="0"/>
                <a:cs typeface="Arial" pitchFamily="34" charset="0"/>
              </a:rPr>
              <a:t>TALLER DE SERVICIO Y MANTENIMIENTO</a:t>
            </a:r>
            <a:r>
              <a:rPr lang="es-ES" kern="0" dirty="0">
                <a:solidFill>
                  <a:schemeClr val="tx1"/>
                </a:solidFill>
                <a:latin typeface="+mj-lt"/>
                <a:ea typeface="+mj-ea"/>
                <a:cs typeface="+mj-cs"/>
              </a:rPr>
              <a:t/>
            </a:r>
            <a:br>
              <a:rPr lang="es-ES" kern="0" dirty="0">
                <a:solidFill>
                  <a:schemeClr val="tx1"/>
                </a:solidFill>
                <a:latin typeface="+mj-lt"/>
                <a:ea typeface="+mj-ea"/>
                <a:cs typeface="+mj-cs"/>
              </a:rPr>
            </a:br>
            <a:endParaRPr lang="es-MX" dirty="0"/>
          </a:p>
        </p:txBody>
      </p:sp>
      <p:sp>
        <p:nvSpPr>
          <p:cNvPr id="3" name="2 Marcador de contenido"/>
          <p:cNvSpPr>
            <a:spLocks noGrp="1"/>
          </p:cNvSpPr>
          <p:nvPr>
            <p:ph idx="1"/>
          </p:nvPr>
        </p:nvSpPr>
        <p:spPr>
          <a:xfrm>
            <a:off x="457200" y="1285860"/>
            <a:ext cx="8229600" cy="4840303"/>
          </a:xfrm>
        </p:spPr>
        <p:txBody>
          <a:bodyPr/>
          <a:lstStyle/>
          <a:p>
            <a:endParaRPr lang="es-ES" dirty="0" smtClean="0">
              <a:latin typeface="Arial" pitchFamily="34" charset="0"/>
            </a:endParaRPr>
          </a:p>
          <a:p>
            <a:r>
              <a:rPr lang="es-ES" dirty="0" smtClean="0">
                <a:latin typeface="Arial" pitchFamily="34" charset="0"/>
              </a:rPr>
              <a:t>Cabe </a:t>
            </a:r>
            <a:r>
              <a:rPr lang="es-ES" dirty="0">
                <a:latin typeface="Arial" pitchFamily="34" charset="0"/>
              </a:rPr>
              <a:t>hacer </a:t>
            </a:r>
            <a:r>
              <a:rPr lang="es-ES" dirty="0" smtClean="0">
                <a:latin typeface="Arial" pitchFamily="34" charset="0"/>
              </a:rPr>
              <a:t>mención </a:t>
            </a:r>
            <a:r>
              <a:rPr lang="es-ES" dirty="0">
                <a:latin typeface="Arial" pitchFamily="34" charset="0"/>
              </a:rPr>
              <a:t>que </a:t>
            </a:r>
            <a:r>
              <a:rPr lang="es-ES" dirty="0" err="1" smtClean="0">
                <a:latin typeface="Arial" pitchFamily="34" charset="0"/>
              </a:rPr>
              <a:t>AKUMA´S</a:t>
            </a:r>
            <a:r>
              <a:rPr lang="es-ES" dirty="0" smtClean="0">
                <a:latin typeface="Arial" pitchFamily="34" charset="0"/>
              </a:rPr>
              <a:t> </a:t>
            </a:r>
            <a:r>
              <a:rPr lang="es-ES" dirty="0">
                <a:latin typeface="Arial" pitchFamily="34" charset="0"/>
              </a:rPr>
              <a:t>trabaja las 24 hrs del </a:t>
            </a:r>
            <a:r>
              <a:rPr lang="es-ES" dirty="0" smtClean="0">
                <a:latin typeface="Arial" pitchFamily="34" charset="0"/>
              </a:rPr>
              <a:t>día, </a:t>
            </a:r>
            <a:r>
              <a:rPr lang="es-ES" dirty="0">
                <a:latin typeface="Arial" pitchFamily="34" charset="0"/>
              </a:rPr>
              <a:t>los 365 </a:t>
            </a:r>
            <a:r>
              <a:rPr lang="es-ES" dirty="0" smtClean="0">
                <a:latin typeface="Arial" pitchFamily="34" charset="0"/>
              </a:rPr>
              <a:t>días </a:t>
            </a:r>
            <a:r>
              <a:rPr lang="es-ES" dirty="0">
                <a:latin typeface="Arial" pitchFamily="34" charset="0"/>
              </a:rPr>
              <a:t>de </a:t>
            </a:r>
            <a:r>
              <a:rPr lang="es-ES" dirty="0" smtClean="0">
                <a:latin typeface="Arial" pitchFamily="34" charset="0"/>
              </a:rPr>
              <a:t>año, </a:t>
            </a:r>
            <a:r>
              <a:rPr lang="es-ES" dirty="0">
                <a:latin typeface="Arial" pitchFamily="34" charset="0"/>
              </a:rPr>
              <a:t>por lo que no hay inconveniente para dar el servicio en cualquier lugar requerido.</a:t>
            </a:r>
          </a:p>
          <a:p>
            <a:endParaRPr lang="es-MX"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30469" t="23437" r="27344" b="22187"/>
          <a:stretch>
            <a:fillRect/>
          </a:stretch>
        </p:blipFill>
        <p:spPr bwMode="auto">
          <a:xfrm>
            <a:off x="714348" y="428604"/>
            <a:ext cx="7786742" cy="5806322"/>
          </a:xfrm>
          <a:prstGeom prst="rect">
            <a:avLst/>
          </a:prstGeom>
          <a:ln>
            <a:noFill/>
          </a:ln>
          <a:effectLst>
            <a:softEdge rad="1125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43658" t="23437" r="29687" b="43750"/>
          <a:stretch>
            <a:fillRect/>
          </a:stretch>
        </p:blipFill>
        <p:spPr bwMode="auto">
          <a:xfrm>
            <a:off x="300316" y="357166"/>
            <a:ext cx="8540948" cy="5929354"/>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796908"/>
          </a:xfrm>
        </p:spPr>
        <p:txBody>
          <a:bodyPr>
            <a:normAutofit/>
          </a:bodyPr>
          <a:lstStyle/>
          <a:p>
            <a:r>
              <a:rPr lang="es-MX" sz="3600" b="1" dirty="0" smtClean="0">
                <a:latin typeface="Arial" pitchFamily="34" charset="0"/>
                <a:cs typeface="Arial" pitchFamily="34" charset="0"/>
              </a:rPr>
              <a:t>INFRAESTRUCTURA</a:t>
            </a:r>
            <a:endParaRPr lang="es-MX" sz="3600" dirty="0">
              <a:latin typeface="Arial" pitchFamily="34" charset="0"/>
              <a:cs typeface="Arial" pitchFamily="34" charset="0"/>
            </a:endParaRPr>
          </a:p>
        </p:txBody>
      </p:sp>
      <p:sp>
        <p:nvSpPr>
          <p:cNvPr id="3" name="2 Marcador de contenido"/>
          <p:cNvSpPr>
            <a:spLocks noGrp="1"/>
          </p:cNvSpPr>
          <p:nvPr>
            <p:ph idx="1"/>
          </p:nvPr>
        </p:nvSpPr>
        <p:spPr>
          <a:xfrm>
            <a:off x="457200" y="1071546"/>
            <a:ext cx="8229600" cy="5429288"/>
          </a:xfrm>
        </p:spPr>
        <p:txBody>
          <a:bodyPr>
            <a:normAutofit/>
          </a:bodyPr>
          <a:lstStyle/>
          <a:p>
            <a:pPr algn="just">
              <a:lnSpc>
                <a:spcPct val="90000"/>
              </a:lnSpc>
            </a:pPr>
            <a:r>
              <a:rPr lang="es-MX" sz="2400" dirty="0" smtClean="0">
                <a:solidFill>
                  <a:schemeClr val="tx1"/>
                </a:solidFill>
                <a:latin typeface="Arial" pitchFamily="34" charset="0"/>
                <a:cs typeface="Arial" pitchFamily="34" charset="0"/>
              </a:rPr>
              <a:t>Nuestra refaccionaria se encuentra ubicada en el centro de la Ciudad de Morelia, (con más de 5,000 piezas automotrices y 3 marcas de acumuladores ampliamente reconocidas en el mercado), con un grupo de trabajo de 12 colaboradores, así como el equipo más moderno para brindarles un mejor servicio </a:t>
            </a:r>
          </a:p>
          <a:p>
            <a:pPr algn="just">
              <a:lnSpc>
                <a:spcPct val="90000"/>
              </a:lnSpc>
            </a:pPr>
            <a:endParaRPr lang="es-MX" sz="2400" dirty="0" smtClean="0">
              <a:solidFill>
                <a:schemeClr val="tx1"/>
              </a:solidFill>
              <a:latin typeface="Arial" pitchFamily="34" charset="0"/>
              <a:cs typeface="Arial" pitchFamily="34" charset="0"/>
            </a:endParaRPr>
          </a:p>
          <a:p>
            <a:pPr algn="just">
              <a:lnSpc>
                <a:spcPct val="90000"/>
              </a:lnSpc>
            </a:pPr>
            <a:r>
              <a:rPr lang="es-MX" sz="2400" dirty="0" smtClean="0">
                <a:solidFill>
                  <a:schemeClr val="tx1"/>
                </a:solidFill>
                <a:latin typeface="Arial" pitchFamily="34" charset="0"/>
                <a:cs typeface="Arial" pitchFamily="34" charset="0"/>
              </a:rPr>
              <a:t>Nuestro TAC se encuentra ubicado en el centro de la ciudad, con más de 300 mts cuadrados a disposición de las flotillas, también cuenta con 2 porterías hidroneumáticas y 1 gato para automóviles, área de lavado y engrasado, oficinas administrativas, sala de espera, baños hombres y mujeres.</a:t>
            </a:r>
            <a:endParaRPr lang="es-ES" sz="2400" dirty="0" smtClean="0">
              <a:solidFill>
                <a:schemeClr val="tx1"/>
              </a:solidFill>
              <a:latin typeface="Arial" pitchFamily="34" charset="0"/>
              <a:cs typeface="Arial" pitchFamily="34" charset="0"/>
            </a:endParaRPr>
          </a:p>
          <a:p>
            <a:endParaRPr lang="es-MX" sz="2400" dirty="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30469" t="22500" r="17382" b="30625"/>
          <a:stretch>
            <a:fillRect/>
          </a:stretch>
        </p:blipFill>
        <p:spPr bwMode="auto">
          <a:xfrm>
            <a:off x="357158" y="357166"/>
            <a:ext cx="8501122" cy="6143668"/>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31055" t="23437" r="17382" b="30625"/>
          <a:stretch>
            <a:fillRect/>
          </a:stretch>
        </p:blipFill>
        <p:spPr bwMode="auto">
          <a:xfrm>
            <a:off x="214282" y="428604"/>
            <a:ext cx="8643998" cy="6000792"/>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32227" t="23437" r="18554" b="32500"/>
          <a:stretch>
            <a:fillRect/>
          </a:stretch>
        </p:blipFill>
        <p:spPr bwMode="auto">
          <a:xfrm>
            <a:off x="500034" y="357166"/>
            <a:ext cx="8215370" cy="5929354"/>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32227" t="23437" r="17968" b="26875"/>
          <a:stretch>
            <a:fillRect/>
          </a:stretch>
        </p:blipFill>
        <p:spPr bwMode="auto">
          <a:xfrm>
            <a:off x="285720" y="357166"/>
            <a:ext cx="8643998" cy="6286544"/>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31055" t="23437" r="17968" b="36250"/>
          <a:stretch>
            <a:fillRect/>
          </a:stretch>
        </p:blipFill>
        <p:spPr bwMode="auto">
          <a:xfrm>
            <a:off x="357158" y="500042"/>
            <a:ext cx="8383166" cy="5857916"/>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3200" b="1" dirty="0" smtClean="0">
                <a:latin typeface="Arial" pitchFamily="34" charset="0"/>
                <a:cs typeface="Arial" pitchFamily="34" charset="0"/>
              </a:rPr>
              <a:t>TALLER DE SERVICIO Y MANTENIMIENTO</a:t>
            </a:r>
            <a:br>
              <a:rPr lang="es-MX" sz="3200" b="1" dirty="0" smtClean="0">
                <a:latin typeface="Arial" pitchFamily="34" charset="0"/>
                <a:cs typeface="Arial" pitchFamily="34" charset="0"/>
              </a:rPr>
            </a:br>
            <a:endParaRPr lang="es-MX" sz="3200" dirty="0">
              <a:latin typeface="Arial" pitchFamily="34" charset="0"/>
              <a:cs typeface="Arial" pitchFamily="34" charset="0"/>
            </a:endParaRPr>
          </a:p>
        </p:txBody>
      </p:sp>
      <p:pic>
        <p:nvPicPr>
          <p:cNvPr id="4" name="Imagen 3" descr="DSC01618.JPG"/>
          <p:cNvPicPr>
            <a:picLocks noChangeAspect="1"/>
          </p:cNvPicPr>
          <p:nvPr/>
        </p:nvPicPr>
        <p:blipFill>
          <a:blip r:embed="rId2"/>
          <a:srcRect/>
          <a:stretch>
            <a:fillRect/>
          </a:stretch>
        </p:blipFill>
        <p:spPr bwMode="auto">
          <a:xfrm>
            <a:off x="428596" y="1571612"/>
            <a:ext cx="4011616" cy="4572032"/>
          </a:xfrm>
          <a:prstGeom prst="rect">
            <a:avLst/>
          </a:prstGeom>
          <a:ln>
            <a:noFill/>
          </a:ln>
          <a:effectLst>
            <a:softEdge rad="112500"/>
          </a:effectLst>
        </p:spPr>
      </p:pic>
      <p:pic>
        <p:nvPicPr>
          <p:cNvPr id="5" name="Imagen 4" descr="DSC01632.JPG"/>
          <p:cNvPicPr>
            <a:picLocks noChangeAspect="1"/>
          </p:cNvPicPr>
          <p:nvPr/>
        </p:nvPicPr>
        <p:blipFill>
          <a:blip r:embed="rId3"/>
          <a:srcRect/>
          <a:stretch>
            <a:fillRect/>
          </a:stretch>
        </p:blipFill>
        <p:spPr bwMode="auto">
          <a:xfrm>
            <a:off x="4500562" y="1571612"/>
            <a:ext cx="4451350" cy="4572032"/>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Tema de Office">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708</Words>
  <Application>Microsoft Office PowerPoint</Application>
  <PresentationFormat>Presentación en pantalla (4:3)</PresentationFormat>
  <Paragraphs>40</Paragraphs>
  <Slides>24</Slides>
  <Notes>0</Notes>
  <HiddenSlides>0</HiddenSlides>
  <MMClips>0</MMClips>
  <ScaleCrop>false</ScaleCrop>
  <HeadingPairs>
    <vt:vector size="4" baseType="variant">
      <vt:variant>
        <vt:lpstr>Tema</vt:lpstr>
      </vt:variant>
      <vt:variant>
        <vt:i4>1</vt:i4>
      </vt:variant>
      <vt:variant>
        <vt:lpstr>Títulos de diapositiva</vt:lpstr>
      </vt:variant>
      <vt:variant>
        <vt:i4>24</vt:i4>
      </vt:variant>
    </vt:vector>
  </HeadingPairs>
  <TitlesOfParts>
    <vt:vector size="25" baseType="lpstr">
      <vt:lpstr>Tema de Office</vt:lpstr>
      <vt:lpstr>Diapositiva 1</vt:lpstr>
      <vt:lpstr>CURRÍCULUM EMPRESARIAL</vt:lpstr>
      <vt:lpstr>INFRAESTRUCTURA</vt:lpstr>
      <vt:lpstr>Diapositiva 4</vt:lpstr>
      <vt:lpstr>Diapositiva 5</vt:lpstr>
      <vt:lpstr>Diapositiva 6</vt:lpstr>
      <vt:lpstr>Diapositiva 7</vt:lpstr>
      <vt:lpstr>Diapositiva 8</vt:lpstr>
      <vt:lpstr>TALLER DE SERVICIO Y MANTENIMIENTO </vt:lpstr>
      <vt:lpstr>Diapositiva 10</vt:lpstr>
      <vt:lpstr>Diapositiva 11</vt:lpstr>
      <vt:lpstr>Diapositiva 12</vt:lpstr>
      <vt:lpstr>Diapositiva 13</vt:lpstr>
      <vt:lpstr>INFRAESTRUCTURA TAC Y REFACCIONARIA</vt:lpstr>
      <vt:lpstr>    BIENVENIDO A AKUMA´S</vt:lpstr>
      <vt:lpstr>Diapositiva 16</vt:lpstr>
      <vt:lpstr>Diapositiva 17</vt:lpstr>
      <vt:lpstr>Diapositiva 18</vt:lpstr>
      <vt:lpstr>PRINCIPALES MARCAS </vt:lpstr>
      <vt:lpstr>MARCAS ORIGINALES </vt:lpstr>
      <vt:lpstr>EXTENSO SERVICIO DE MANTENIMIENTO PREVENTIVO</vt:lpstr>
      <vt:lpstr>TALLER DE SERVICIO Y MANTENIMIENTO </vt:lpstr>
      <vt:lpstr>Diapositiva 23</vt:lpstr>
      <vt:lpstr>Diapositiva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VAIO</dc:creator>
  <cp:lastModifiedBy>VAIO</cp:lastModifiedBy>
  <cp:revision>15</cp:revision>
  <dcterms:created xsi:type="dcterms:W3CDTF">2012-09-13T19:39:41Z</dcterms:created>
  <dcterms:modified xsi:type="dcterms:W3CDTF">2012-09-14T01:59:23Z</dcterms:modified>
</cp:coreProperties>
</file>